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7" r:id="rId10"/>
    <p:sldId id="268" r:id="rId11"/>
    <p:sldId id="269" r:id="rId12"/>
    <p:sldId id="271" r:id="rId13"/>
  </p:sldIdLst>
  <p:sldSz cx="10691813" cy="7559675"/>
  <p:notesSz cx="6888163" cy="10018713"/>
  <p:defaultTextStyle>
    <a:defPPr>
      <a:defRPr lang="ja-JP"/>
    </a:defPPr>
    <a:lvl1pPr marL="0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50"/>
    <a:srgbClr val="FF9966"/>
    <a:srgbClr val="9966FF"/>
    <a:srgbClr val="FF3399"/>
    <a:srgbClr val="CCCC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25" autoAdjust="0"/>
    <p:restoredTop sz="94660"/>
  </p:normalViewPr>
  <p:slideViewPr>
    <p:cSldViewPr snapToGrid="0" showGuides="1">
      <p:cViewPr varScale="1">
        <p:scale>
          <a:sx n="93" d="100"/>
          <a:sy n="93" d="100"/>
        </p:scale>
        <p:origin x="1656" y="96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3A7A-001D-40B4-9AA2-732C4286E806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D03F8-623D-43C7-8C2E-F449F7F6BC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4742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3A7A-001D-40B4-9AA2-732C4286E806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D03F8-623D-43C7-8C2E-F449F7F6BC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294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3A7A-001D-40B4-9AA2-732C4286E806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D03F8-623D-43C7-8C2E-F449F7F6BC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186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3A7A-001D-40B4-9AA2-732C4286E806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D03F8-623D-43C7-8C2E-F449F7F6BC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3089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3A7A-001D-40B4-9AA2-732C4286E806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D03F8-623D-43C7-8C2E-F449F7F6BC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3086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3A7A-001D-40B4-9AA2-732C4286E806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D03F8-623D-43C7-8C2E-F449F7F6BC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457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3A7A-001D-40B4-9AA2-732C4286E806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D03F8-623D-43C7-8C2E-F449F7F6BC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066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3A7A-001D-40B4-9AA2-732C4286E806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D03F8-623D-43C7-8C2E-F449F7F6BC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5669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3A7A-001D-40B4-9AA2-732C4286E806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D03F8-623D-43C7-8C2E-F449F7F6BC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5830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3A7A-001D-40B4-9AA2-732C4286E806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D03F8-623D-43C7-8C2E-F449F7F6BC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3931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3A7A-001D-40B4-9AA2-732C4286E806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D03F8-623D-43C7-8C2E-F449F7F6BC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7308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63A7A-001D-40B4-9AA2-732C4286E806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D03F8-623D-43C7-8C2E-F449F7F6BC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941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淡い色のレンガ壁のフレーム飾り枠イラスト | 無料イラスト かわいいフリー素材集 フレームぽけっと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2593" y="0"/>
            <a:ext cx="10804406" cy="755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910786" y="1135678"/>
            <a:ext cx="6984604" cy="110004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ja-JP" altLang="en-US" sz="3274" b="1" dirty="0">
                <a:ln/>
                <a:solidFill>
                  <a:schemeClr val="accent3"/>
                </a:solidFill>
              </a:rPr>
              <a:t>パピーパーティー（子犬のしつけ教室）</a:t>
            </a:r>
            <a:endParaRPr lang="en-US" altLang="ja-JP" sz="3274" b="1" dirty="0">
              <a:ln/>
              <a:solidFill>
                <a:schemeClr val="accent3"/>
              </a:solidFill>
            </a:endParaRPr>
          </a:p>
          <a:p>
            <a:r>
              <a:rPr lang="ja-JP" altLang="en-US" sz="3274" b="1" dirty="0">
                <a:ln/>
                <a:solidFill>
                  <a:schemeClr val="accent3"/>
                </a:solidFill>
              </a:rPr>
              <a:t>　　　　　　　　に参加してみませんか？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69073" y="2235753"/>
            <a:ext cx="9376285" cy="14946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2105" b="1" dirty="0">
                <a:solidFill>
                  <a:srgbClr val="00B050"/>
                </a:solidFill>
              </a:rPr>
              <a:t>2</a:t>
            </a:r>
            <a:r>
              <a:rPr lang="ja-JP" altLang="en-US" sz="2105" b="1" dirty="0">
                <a:solidFill>
                  <a:srgbClr val="00B050"/>
                </a:solidFill>
              </a:rPr>
              <a:t>月</a:t>
            </a:r>
            <a:r>
              <a:rPr lang="en-US" altLang="ja-JP" sz="2105" b="1" dirty="0">
                <a:solidFill>
                  <a:srgbClr val="00B050"/>
                </a:solidFill>
              </a:rPr>
              <a:t>1</a:t>
            </a:r>
            <a:r>
              <a:rPr lang="ja-JP" altLang="en-US" sz="2105" b="1" dirty="0">
                <a:solidFill>
                  <a:srgbClr val="00B050"/>
                </a:solidFill>
              </a:rPr>
              <a:t>日</a:t>
            </a:r>
            <a:r>
              <a:rPr lang="en-US" altLang="ja-JP" sz="2105" b="1" dirty="0">
                <a:solidFill>
                  <a:srgbClr val="00B050"/>
                </a:solidFill>
              </a:rPr>
              <a:t>(</a:t>
            </a:r>
            <a:r>
              <a:rPr lang="ja-JP" altLang="en-US" sz="2105" b="1" dirty="0">
                <a:solidFill>
                  <a:srgbClr val="00B050"/>
                </a:solidFill>
              </a:rPr>
              <a:t>土</a:t>
            </a:r>
            <a:r>
              <a:rPr lang="en-US" altLang="ja-JP" sz="2105" b="1" dirty="0">
                <a:solidFill>
                  <a:srgbClr val="00B050"/>
                </a:solidFill>
              </a:rPr>
              <a:t>)</a:t>
            </a:r>
            <a:r>
              <a:rPr lang="ja-JP" altLang="en-US" sz="2105" b="1" dirty="0">
                <a:solidFill>
                  <a:srgbClr val="00B050"/>
                </a:solidFill>
              </a:rPr>
              <a:t>　社会化プログラム（色んな人や犬に慣れる、色んな音を聞くなど）</a:t>
            </a:r>
            <a:endParaRPr lang="en-US" altLang="ja-JP" sz="2105" b="1" dirty="0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ja-JP" sz="2105" b="1" dirty="0">
                <a:solidFill>
                  <a:srgbClr val="00B050"/>
                </a:solidFill>
              </a:rPr>
              <a:t>2</a:t>
            </a:r>
            <a:r>
              <a:rPr lang="ja-JP" altLang="en-US" sz="2105" b="1" dirty="0">
                <a:solidFill>
                  <a:srgbClr val="00B050"/>
                </a:solidFill>
              </a:rPr>
              <a:t>月</a:t>
            </a:r>
            <a:r>
              <a:rPr lang="en-US" altLang="ja-JP" sz="2105" b="1" dirty="0">
                <a:solidFill>
                  <a:srgbClr val="00B050"/>
                </a:solidFill>
              </a:rPr>
              <a:t>14</a:t>
            </a:r>
            <a:r>
              <a:rPr lang="ja-JP" altLang="en-US" sz="2105" b="1" dirty="0">
                <a:solidFill>
                  <a:srgbClr val="00B050"/>
                </a:solidFill>
              </a:rPr>
              <a:t>日</a:t>
            </a:r>
            <a:r>
              <a:rPr lang="en-US" altLang="ja-JP" sz="2105" b="1" dirty="0">
                <a:solidFill>
                  <a:srgbClr val="00B050"/>
                </a:solidFill>
              </a:rPr>
              <a:t>(</a:t>
            </a:r>
            <a:r>
              <a:rPr lang="ja-JP" altLang="en-US" sz="2105" b="1" dirty="0">
                <a:solidFill>
                  <a:srgbClr val="00B050"/>
                </a:solidFill>
              </a:rPr>
              <a:t>土</a:t>
            </a:r>
            <a:r>
              <a:rPr lang="en-US" altLang="ja-JP" sz="2105" b="1" dirty="0">
                <a:solidFill>
                  <a:srgbClr val="00B050"/>
                </a:solidFill>
              </a:rPr>
              <a:t>)</a:t>
            </a:r>
            <a:r>
              <a:rPr lang="ja-JP" altLang="en-US" sz="2105" b="1" dirty="0">
                <a:solidFill>
                  <a:srgbClr val="00B050"/>
                </a:solidFill>
              </a:rPr>
              <a:t>　ハンドリングプログラム（ハミガキ、ブラッシングなど）無駄吠え対策</a:t>
            </a:r>
            <a:endParaRPr lang="en-US" altLang="ja-JP" sz="2105" b="1" dirty="0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ja-JP" sz="2105" b="1" dirty="0">
                <a:solidFill>
                  <a:srgbClr val="00B050"/>
                </a:solidFill>
              </a:rPr>
              <a:t>2</a:t>
            </a:r>
            <a:r>
              <a:rPr lang="ja-JP" altLang="en-US" sz="2105" b="1" dirty="0">
                <a:solidFill>
                  <a:srgbClr val="00B050"/>
                </a:solidFill>
              </a:rPr>
              <a:t>月</a:t>
            </a:r>
            <a:r>
              <a:rPr lang="en-US" altLang="ja-JP" sz="2105" b="1" dirty="0">
                <a:solidFill>
                  <a:srgbClr val="00B050"/>
                </a:solidFill>
              </a:rPr>
              <a:t>21</a:t>
            </a:r>
            <a:r>
              <a:rPr lang="ja-JP" altLang="en-US" sz="2105" b="1" dirty="0">
                <a:solidFill>
                  <a:srgbClr val="00B050"/>
                </a:solidFill>
              </a:rPr>
              <a:t>日</a:t>
            </a:r>
            <a:r>
              <a:rPr lang="en-US" altLang="ja-JP" sz="2105" b="1" dirty="0">
                <a:solidFill>
                  <a:srgbClr val="00B050"/>
                </a:solidFill>
              </a:rPr>
              <a:t>(</a:t>
            </a:r>
            <a:r>
              <a:rPr lang="ja-JP" altLang="en-US" sz="2105" b="1" dirty="0">
                <a:solidFill>
                  <a:srgbClr val="00B050"/>
                </a:solidFill>
              </a:rPr>
              <a:t>土</a:t>
            </a:r>
            <a:r>
              <a:rPr lang="en-US" altLang="ja-JP" sz="2105" b="1" dirty="0">
                <a:solidFill>
                  <a:srgbClr val="00B050"/>
                </a:solidFill>
              </a:rPr>
              <a:t>)</a:t>
            </a:r>
            <a:r>
              <a:rPr lang="ja-JP" altLang="en-US" sz="2105" b="1" dirty="0">
                <a:solidFill>
                  <a:srgbClr val="00B050"/>
                </a:solidFill>
              </a:rPr>
              <a:t>　クレートトレーニング（ケージに入る練習）、爪切り・足ふきの練習</a:t>
            </a:r>
            <a:endParaRPr lang="en-US" altLang="ja-JP" sz="2105" b="1" dirty="0">
              <a:solidFill>
                <a:srgbClr val="00B05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154169" y="3808658"/>
            <a:ext cx="8497839" cy="4162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ja-JP" altLang="en-US" sz="2105" u="sng" dirty="0">
                <a:solidFill>
                  <a:srgbClr val="FFC000">
                    <a:lumMod val="50000"/>
                  </a:srgbClr>
                </a:solidFill>
              </a:rPr>
              <a:t>講義・実践の後、フリータイム（ワンちゃん同士の交流タイム）があります♪</a:t>
            </a:r>
          </a:p>
        </p:txBody>
      </p:sp>
      <p:grpSp>
        <p:nvGrpSpPr>
          <p:cNvPr id="18" name="グループ化 17"/>
          <p:cNvGrpSpPr/>
          <p:nvPr/>
        </p:nvGrpSpPr>
        <p:grpSpPr>
          <a:xfrm>
            <a:off x="55582" y="984265"/>
            <a:ext cx="1911285" cy="1095705"/>
            <a:chOff x="8422627" y="761053"/>
            <a:chExt cx="2079044" cy="1191879"/>
          </a:xfrm>
        </p:grpSpPr>
        <p:sp>
          <p:nvSpPr>
            <p:cNvPr id="2" name="円形吹き出し 1"/>
            <p:cNvSpPr/>
            <p:nvPr/>
          </p:nvSpPr>
          <p:spPr>
            <a:xfrm>
              <a:off x="8422627" y="761053"/>
              <a:ext cx="2079044" cy="1191879"/>
            </a:xfrm>
            <a:prstGeom prst="wedgeEllipseCallout">
              <a:avLst>
                <a:gd name="adj1" fmla="val 22739"/>
                <a:gd name="adj2" fmla="val 66663"/>
              </a:avLst>
            </a:prstGeom>
            <a:solidFill>
              <a:srgbClr val="FF9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655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8483858" y="963090"/>
              <a:ext cx="2017813" cy="8051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2105" b="1" dirty="0">
                  <a:solidFill>
                    <a:schemeClr val="bg1"/>
                  </a:solidFill>
                </a:rPr>
                <a:t>1</a:t>
              </a:r>
              <a:r>
                <a:rPr lang="ja-JP" altLang="en-US" sz="2105" b="1" dirty="0">
                  <a:solidFill>
                    <a:schemeClr val="bg1"/>
                  </a:solidFill>
                </a:rPr>
                <a:t>回のみの</a:t>
              </a:r>
              <a:endParaRPr lang="en-US" altLang="ja-JP" sz="2105" b="1" dirty="0">
                <a:solidFill>
                  <a:schemeClr val="bg1"/>
                </a:solidFill>
              </a:endParaRPr>
            </a:p>
            <a:p>
              <a:pPr algn="ctr"/>
              <a:r>
                <a:rPr lang="ja-JP" altLang="en-US" sz="2105" b="1" dirty="0">
                  <a:solidFill>
                    <a:schemeClr val="bg1"/>
                  </a:solidFill>
                </a:rPr>
                <a:t>ご参加でもＯＫ</a:t>
              </a:r>
              <a:endParaRPr lang="en-US" altLang="ja-JP" sz="2105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978728" y="4331934"/>
            <a:ext cx="4937572" cy="2338120"/>
            <a:chOff x="692810" y="1723176"/>
            <a:chExt cx="2111389" cy="999820"/>
          </a:xfrm>
        </p:grpSpPr>
        <p:sp>
          <p:nvSpPr>
            <p:cNvPr id="11" name="テキスト ボックス 10"/>
            <p:cNvSpPr txBox="1"/>
            <p:nvPr/>
          </p:nvSpPr>
          <p:spPr>
            <a:xfrm>
              <a:off x="692810" y="2325094"/>
              <a:ext cx="1378619" cy="3979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105" b="1" dirty="0"/>
                <a:t>★参加費★</a:t>
              </a:r>
              <a:r>
                <a:rPr lang="ja-JP" altLang="en-US" sz="1471" dirty="0"/>
                <a:t>　　　</a:t>
              </a:r>
              <a:endParaRPr lang="en-US" altLang="ja-JP" sz="1471" dirty="0"/>
            </a:p>
            <a:p>
              <a:r>
                <a:rPr lang="ja-JP" altLang="en-US" sz="1471" dirty="0"/>
                <a:t>　　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￥</a:t>
              </a:r>
              <a:r>
                <a:rPr lang="en-US" altLang="ja-JP" sz="1871" dirty="0">
                  <a:solidFill>
                    <a:schemeClr val="bg1">
                      <a:lumMod val="50000"/>
                    </a:schemeClr>
                  </a:solidFill>
                </a:rPr>
                <a:t>1500/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回  （お土産つき♪）</a:t>
              </a:r>
            </a:p>
            <a:p>
              <a:endParaRPr lang="ja-JP" altLang="en-US" sz="147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692811" y="1723176"/>
              <a:ext cx="2111388" cy="4242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105" b="1" dirty="0"/>
                <a:t>★参加できるワンちゃん★</a:t>
              </a:r>
              <a:endParaRPr lang="en-US" altLang="ja-JP" sz="2105" b="1" dirty="0"/>
            </a:p>
            <a:p>
              <a:r>
                <a:rPr lang="ja-JP" altLang="en-US" sz="1471" dirty="0"/>
                <a:t>　</a:t>
              </a:r>
              <a:r>
                <a:rPr lang="ja-JP" altLang="en-US" sz="1871" dirty="0"/>
                <a:t>　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１歳までの各種予防が済んでいるワンちゃん</a:t>
              </a:r>
              <a:endParaRPr lang="en-US" altLang="ja-JP" sz="1871" dirty="0">
                <a:solidFill>
                  <a:schemeClr val="bg1">
                    <a:lumMod val="50000"/>
                  </a:schemeClr>
                </a:solidFill>
              </a:endParaRPr>
            </a:p>
            <a:p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　　</a:t>
              </a:r>
              <a:r>
                <a:rPr lang="en-US" altLang="ja-JP" sz="1871" dirty="0">
                  <a:solidFill>
                    <a:schemeClr val="bg1">
                      <a:lumMod val="50000"/>
                    </a:schemeClr>
                  </a:solidFill>
                </a:rPr>
                <a:t>※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ワクチン接種、フィラリア・ノミマダニ予防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692811" y="2084244"/>
              <a:ext cx="1964012" cy="3011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105" b="1" dirty="0"/>
                <a:t>★持ち物★　</a:t>
              </a:r>
              <a:r>
                <a:rPr lang="ja-JP" altLang="en-US" sz="1471" b="1" dirty="0"/>
                <a:t>　</a:t>
              </a:r>
              <a:r>
                <a:rPr lang="ja-JP" altLang="en-US" sz="1471" dirty="0"/>
                <a:t>　</a:t>
              </a:r>
              <a:endParaRPr lang="en-US" altLang="ja-JP" sz="1471" dirty="0"/>
            </a:p>
            <a:p>
              <a:r>
                <a:rPr lang="ja-JP" altLang="en-US" sz="1471" dirty="0"/>
                <a:t>　</a:t>
              </a:r>
              <a:r>
                <a:rPr lang="ja-JP" altLang="en-US" sz="1471" dirty="0">
                  <a:solidFill>
                    <a:schemeClr val="bg1">
                      <a:lumMod val="50000"/>
                    </a:schemeClr>
                  </a:solidFill>
                </a:rPr>
                <a:t>　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リード、首輪、おやつ（小さくちぎれるもの</a:t>
              </a:r>
              <a:r>
                <a:rPr lang="ja-JP" altLang="en-US" sz="1471" dirty="0">
                  <a:solidFill>
                    <a:schemeClr val="bg1">
                      <a:lumMod val="50000"/>
                    </a:schemeClr>
                  </a:solidFill>
                </a:rPr>
                <a:t>）</a:t>
              </a:r>
            </a:p>
          </p:txBody>
        </p:sp>
      </p:grpSp>
      <p:sp>
        <p:nvSpPr>
          <p:cNvPr id="19" name="テキスト ボックス 18"/>
          <p:cNvSpPr txBox="1"/>
          <p:nvPr/>
        </p:nvSpPr>
        <p:spPr>
          <a:xfrm>
            <a:off x="6433545" y="5273711"/>
            <a:ext cx="1923925" cy="11000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637" b="1" dirty="0">
                <a:solidFill>
                  <a:schemeClr val="accent4">
                    <a:lumMod val="50000"/>
                  </a:schemeClr>
                </a:solidFill>
              </a:rPr>
              <a:t>最後に</a:t>
            </a:r>
          </a:p>
          <a:p>
            <a:pPr algn="ctr"/>
            <a:r>
              <a:rPr lang="ja-JP" altLang="en-US" sz="1637" b="1" dirty="0">
                <a:solidFill>
                  <a:schemeClr val="accent4">
                    <a:lumMod val="50000"/>
                  </a:schemeClr>
                </a:solidFill>
              </a:rPr>
              <a:t>診察台に乗ったり</a:t>
            </a:r>
          </a:p>
          <a:p>
            <a:pPr algn="ctr"/>
            <a:r>
              <a:rPr lang="ja-JP" altLang="en-US" sz="1637" b="1" dirty="0">
                <a:solidFill>
                  <a:schemeClr val="accent4">
                    <a:lumMod val="50000"/>
                  </a:schemeClr>
                </a:solidFill>
              </a:rPr>
              <a:t>エリザベスカラーを</a:t>
            </a:r>
          </a:p>
          <a:p>
            <a:pPr algn="ctr"/>
            <a:r>
              <a:rPr lang="ja-JP" altLang="en-US" sz="1637" b="1" dirty="0">
                <a:solidFill>
                  <a:schemeClr val="accent4">
                    <a:lumMod val="50000"/>
                  </a:schemeClr>
                </a:solidFill>
              </a:rPr>
              <a:t>つける練習もするよ</a:t>
            </a:r>
            <a:endParaRPr lang="en-US" altLang="ja-JP" sz="1637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5" name="Picture 2" descr="雪の結晶柄のガーランドイラスト | 無料イラストサイト「イラぽん」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5964">
            <a:off x="7536041" y="932324"/>
            <a:ext cx="3100180" cy="775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座る犬のイラスト | Loose Drawing | 無料で商用利用可なフリーイラスト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4994" y="5345659"/>
            <a:ext cx="1802272" cy="1802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グループ化 11"/>
          <p:cNvGrpSpPr/>
          <p:nvPr/>
        </p:nvGrpSpPr>
        <p:grpSpPr>
          <a:xfrm>
            <a:off x="7067240" y="4415200"/>
            <a:ext cx="2580464" cy="825533"/>
            <a:chOff x="2832935" y="1171781"/>
            <a:chExt cx="1103450" cy="353012"/>
          </a:xfrm>
        </p:grpSpPr>
        <p:sp>
          <p:nvSpPr>
            <p:cNvPr id="9" name="テキスト ボックス 8"/>
            <p:cNvSpPr txBox="1"/>
            <p:nvPr/>
          </p:nvSpPr>
          <p:spPr>
            <a:xfrm>
              <a:off x="2903733" y="1266474"/>
              <a:ext cx="963224" cy="1625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/>
              <a:r>
                <a:rPr lang="ja-JP" altLang="en-US" sz="1871" b="1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土曜日</a:t>
              </a:r>
              <a:r>
                <a:rPr lang="en-US" altLang="ja-JP" sz="1871" b="1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14:00</a:t>
              </a:r>
              <a:r>
                <a:rPr lang="ja-JP" altLang="en-US" sz="1871" b="1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～</a:t>
              </a:r>
              <a:r>
                <a:rPr lang="en-US" altLang="ja-JP" sz="1871" b="1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15:00</a:t>
              </a:r>
              <a:endParaRPr lang="ja-JP" altLang="en-US" sz="1871" b="1" dirty="0">
                <a:solidFill>
                  <a:prstClr val="black">
                    <a:lumMod val="50000"/>
                    <a:lumOff val="50000"/>
                  </a:prstClr>
                </a:solidFill>
              </a:endParaRPr>
            </a:p>
          </p:txBody>
        </p:sp>
        <p:sp>
          <p:nvSpPr>
            <p:cNvPr id="6" name="円/楕円 5"/>
            <p:cNvSpPr/>
            <p:nvPr/>
          </p:nvSpPr>
          <p:spPr>
            <a:xfrm>
              <a:off x="2832935" y="1171781"/>
              <a:ext cx="1103450" cy="353012"/>
            </a:xfrm>
            <a:prstGeom prst="ellipse">
              <a:avLst/>
            </a:prstGeom>
            <a:noFill/>
            <a:ln w="2540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655"/>
            </a:p>
          </p:txBody>
        </p:sp>
      </p:grpSp>
      <p:pic>
        <p:nvPicPr>
          <p:cNvPr id="1032" name="Picture 8" descr="クリスマス・サンタ帽子のイラスト_02 | フリー素材 イラストミント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8456" y="5216707"/>
            <a:ext cx="460973" cy="460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125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淡い色のレンガ壁のフレーム飾り枠イラスト | 無料イラスト かわいいフリー素材集 フレームぽけっと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160" y="0"/>
            <a:ext cx="10804406" cy="755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989443" y="1120891"/>
            <a:ext cx="6984604" cy="110004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ja-JP" altLang="en-US" sz="3274" b="1" dirty="0">
                <a:ln/>
                <a:solidFill>
                  <a:schemeClr val="accent3"/>
                </a:solidFill>
              </a:rPr>
              <a:t>パピーパーティー（子犬のしつけ教室）</a:t>
            </a:r>
            <a:endParaRPr lang="en-US" altLang="ja-JP" sz="3274" b="1" dirty="0">
              <a:ln/>
              <a:solidFill>
                <a:schemeClr val="accent3"/>
              </a:solidFill>
            </a:endParaRPr>
          </a:p>
          <a:p>
            <a:r>
              <a:rPr lang="ja-JP" altLang="en-US" sz="3274" b="1" dirty="0">
                <a:ln/>
                <a:solidFill>
                  <a:schemeClr val="accent3"/>
                </a:solidFill>
              </a:rPr>
              <a:t>　　　　　　　　に参加してみませんか？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89528" y="2333750"/>
            <a:ext cx="9486892" cy="17120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105" b="1" dirty="0">
                <a:solidFill>
                  <a:srgbClr val="00B050"/>
                </a:solidFill>
              </a:rPr>
              <a:t>11</a:t>
            </a:r>
            <a:r>
              <a:rPr lang="ja-JP" altLang="en-US" sz="2105" b="1" dirty="0">
                <a:solidFill>
                  <a:srgbClr val="00B050"/>
                </a:solidFill>
              </a:rPr>
              <a:t>月</a:t>
            </a:r>
            <a:r>
              <a:rPr lang="en-US" altLang="ja-JP" sz="2105" b="1" dirty="0">
                <a:solidFill>
                  <a:srgbClr val="00B050"/>
                </a:solidFill>
              </a:rPr>
              <a:t>25</a:t>
            </a:r>
            <a:r>
              <a:rPr lang="ja-JP" altLang="en-US" sz="2105" b="1" dirty="0">
                <a:solidFill>
                  <a:srgbClr val="00B050"/>
                </a:solidFill>
              </a:rPr>
              <a:t>日</a:t>
            </a:r>
            <a:r>
              <a:rPr lang="en-US" altLang="ja-JP" sz="2105" b="1" dirty="0">
                <a:solidFill>
                  <a:srgbClr val="00B050"/>
                </a:solidFill>
              </a:rPr>
              <a:t>(</a:t>
            </a:r>
            <a:r>
              <a:rPr lang="ja-JP" altLang="en-US" sz="2105" b="1" dirty="0">
                <a:solidFill>
                  <a:srgbClr val="00B050"/>
                </a:solidFill>
              </a:rPr>
              <a:t>金）　コマンドトレーニング（おすわり、まて、おいで）、シャンプーのやり方</a:t>
            </a:r>
            <a:endParaRPr lang="en-US" altLang="ja-JP" sz="2105" b="1" dirty="0">
              <a:solidFill>
                <a:srgbClr val="00B050"/>
              </a:solidFill>
            </a:endParaRPr>
          </a:p>
          <a:p>
            <a:r>
              <a:rPr lang="en-US" altLang="ja-JP" sz="2105" b="1" dirty="0">
                <a:solidFill>
                  <a:srgbClr val="00B050"/>
                </a:solidFill>
              </a:rPr>
              <a:t>12</a:t>
            </a:r>
            <a:r>
              <a:rPr lang="ja-JP" altLang="en-US" sz="2105" b="1" dirty="0">
                <a:solidFill>
                  <a:srgbClr val="00B050"/>
                </a:solidFill>
              </a:rPr>
              <a:t>月</a:t>
            </a:r>
            <a:r>
              <a:rPr lang="en-US" altLang="ja-JP" sz="2105" b="1" dirty="0">
                <a:solidFill>
                  <a:srgbClr val="00B050"/>
                </a:solidFill>
              </a:rPr>
              <a:t>2</a:t>
            </a:r>
            <a:r>
              <a:rPr lang="ja-JP" altLang="en-US" sz="2105" b="1" dirty="0">
                <a:solidFill>
                  <a:srgbClr val="00B050"/>
                </a:solidFill>
              </a:rPr>
              <a:t>日</a:t>
            </a:r>
            <a:r>
              <a:rPr lang="en-US" altLang="ja-JP" sz="2105" b="1" dirty="0">
                <a:solidFill>
                  <a:srgbClr val="00B050"/>
                </a:solidFill>
              </a:rPr>
              <a:t>(</a:t>
            </a:r>
            <a:r>
              <a:rPr lang="ja-JP" altLang="en-US" sz="2105" b="1" dirty="0">
                <a:solidFill>
                  <a:srgbClr val="00B050"/>
                </a:solidFill>
              </a:rPr>
              <a:t>金）　ハンドリングプログラム（ハミガキ、ブラッシング）、甘噛み対策</a:t>
            </a:r>
            <a:endParaRPr lang="en-US" altLang="ja-JP" sz="2105" b="1" dirty="0">
              <a:solidFill>
                <a:srgbClr val="00B050"/>
              </a:solidFill>
            </a:endParaRPr>
          </a:p>
          <a:p>
            <a:r>
              <a:rPr lang="en-US" altLang="ja-JP" sz="2105" b="1" dirty="0">
                <a:solidFill>
                  <a:srgbClr val="00B050"/>
                </a:solidFill>
              </a:rPr>
              <a:t>12</a:t>
            </a:r>
            <a:r>
              <a:rPr lang="ja-JP" altLang="en-US" sz="2105" b="1" dirty="0">
                <a:solidFill>
                  <a:srgbClr val="00B050"/>
                </a:solidFill>
              </a:rPr>
              <a:t>月</a:t>
            </a:r>
            <a:r>
              <a:rPr lang="en-US" altLang="ja-JP" sz="2105" b="1" dirty="0">
                <a:solidFill>
                  <a:srgbClr val="00B050"/>
                </a:solidFill>
              </a:rPr>
              <a:t>9</a:t>
            </a:r>
            <a:r>
              <a:rPr lang="ja-JP" altLang="en-US" sz="2105" b="1" dirty="0">
                <a:solidFill>
                  <a:srgbClr val="00B050"/>
                </a:solidFill>
              </a:rPr>
              <a:t>日</a:t>
            </a:r>
            <a:r>
              <a:rPr lang="en-US" altLang="ja-JP" sz="2105" b="1" dirty="0">
                <a:solidFill>
                  <a:srgbClr val="00B050"/>
                </a:solidFill>
              </a:rPr>
              <a:t>(</a:t>
            </a:r>
            <a:r>
              <a:rPr lang="ja-JP" altLang="en-US" sz="2105" b="1" dirty="0">
                <a:solidFill>
                  <a:srgbClr val="00B050"/>
                </a:solidFill>
              </a:rPr>
              <a:t>金）　トイレトレーニング</a:t>
            </a:r>
            <a:endParaRPr lang="en-US" altLang="ja-JP" sz="2105" b="1" dirty="0">
              <a:solidFill>
                <a:srgbClr val="00B050"/>
              </a:solidFill>
            </a:endParaRPr>
          </a:p>
          <a:p>
            <a:r>
              <a:rPr lang="ja-JP" altLang="en-US" sz="2105" b="1" dirty="0">
                <a:solidFill>
                  <a:srgbClr val="00B050"/>
                </a:solidFill>
              </a:rPr>
              <a:t>　　　　　　　　　爪切りの練習、クレートトレーニング（ケージに入る練習）</a:t>
            </a:r>
            <a:endParaRPr lang="en-US" altLang="ja-JP" sz="2105" b="1" dirty="0">
              <a:solidFill>
                <a:srgbClr val="00B050"/>
              </a:solidFill>
            </a:endParaRPr>
          </a:p>
          <a:p>
            <a:endParaRPr lang="en-US" altLang="ja-JP" sz="2105" b="1" dirty="0">
              <a:solidFill>
                <a:srgbClr val="00B05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232825" y="3726048"/>
            <a:ext cx="8497839" cy="4162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105" u="sng" dirty="0">
                <a:solidFill>
                  <a:schemeClr val="accent4">
                    <a:lumMod val="50000"/>
                  </a:schemeClr>
                </a:solidFill>
              </a:rPr>
              <a:t>講義・実践の後、フリータイム（ワンちゃん同士の交流タイム）があります♪</a:t>
            </a:r>
          </a:p>
        </p:txBody>
      </p:sp>
      <p:grpSp>
        <p:nvGrpSpPr>
          <p:cNvPr id="18" name="グループ化 17"/>
          <p:cNvGrpSpPr/>
          <p:nvPr/>
        </p:nvGrpSpPr>
        <p:grpSpPr>
          <a:xfrm>
            <a:off x="143701" y="1081518"/>
            <a:ext cx="1911285" cy="1095705"/>
            <a:chOff x="8422627" y="761053"/>
            <a:chExt cx="2079044" cy="1191879"/>
          </a:xfrm>
          <a:solidFill>
            <a:srgbClr val="92D050"/>
          </a:solidFill>
        </p:grpSpPr>
        <p:sp>
          <p:nvSpPr>
            <p:cNvPr id="2" name="円形吹き出し 1"/>
            <p:cNvSpPr/>
            <p:nvPr/>
          </p:nvSpPr>
          <p:spPr>
            <a:xfrm>
              <a:off x="8422627" y="761053"/>
              <a:ext cx="2079044" cy="1191879"/>
            </a:xfrm>
            <a:prstGeom prst="wedgeEllipseCallout">
              <a:avLst>
                <a:gd name="adj1" fmla="val 22739"/>
                <a:gd name="adj2" fmla="val 66663"/>
              </a:avLst>
            </a:prstGeom>
            <a:solidFill>
              <a:srgbClr val="FF9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655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8462468" y="952395"/>
              <a:ext cx="2017813" cy="8051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2105" b="1" dirty="0">
                  <a:solidFill>
                    <a:schemeClr val="bg1"/>
                  </a:solidFill>
                </a:rPr>
                <a:t>1</a:t>
              </a:r>
              <a:r>
                <a:rPr lang="ja-JP" altLang="en-US" sz="2105" b="1" dirty="0">
                  <a:solidFill>
                    <a:schemeClr val="bg1"/>
                  </a:solidFill>
                </a:rPr>
                <a:t>回のみの</a:t>
              </a:r>
              <a:endParaRPr lang="en-US" altLang="ja-JP" sz="2105" b="1" dirty="0">
                <a:solidFill>
                  <a:schemeClr val="bg1"/>
                </a:solidFill>
              </a:endParaRPr>
            </a:p>
            <a:p>
              <a:pPr algn="ctr"/>
              <a:r>
                <a:rPr lang="ja-JP" altLang="en-US" sz="2105" b="1" dirty="0">
                  <a:solidFill>
                    <a:schemeClr val="bg1"/>
                  </a:solidFill>
                </a:rPr>
                <a:t>ご参加でもＯＫ</a:t>
              </a:r>
              <a:endParaRPr lang="en-US" altLang="ja-JP" sz="2105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1066682" y="4206674"/>
            <a:ext cx="4951998" cy="2338120"/>
            <a:chOff x="692810" y="1723176"/>
            <a:chExt cx="2117558" cy="999820"/>
          </a:xfrm>
        </p:grpSpPr>
        <p:sp>
          <p:nvSpPr>
            <p:cNvPr id="11" name="テキスト ボックス 10"/>
            <p:cNvSpPr txBox="1"/>
            <p:nvPr/>
          </p:nvSpPr>
          <p:spPr>
            <a:xfrm>
              <a:off x="692810" y="2325094"/>
              <a:ext cx="2117558" cy="3979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105" b="1" dirty="0"/>
                <a:t>★参加費★</a:t>
              </a:r>
              <a:r>
                <a:rPr lang="ja-JP" altLang="en-US" sz="1471" dirty="0"/>
                <a:t>　　　</a:t>
              </a:r>
              <a:endParaRPr lang="en-US" altLang="ja-JP" sz="1471" dirty="0"/>
            </a:p>
            <a:p>
              <a:r>
                <a:rPr lang="ja-JP" altLang="en-US" sz="1471" dirty="0"/>
                <a:t>　　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￥</a:t>
              </a:r>
              <a:r>
                <a:rPr lang="en-US" altLang="ja-JP" sz="1871" dirty="0">
                  <a:solidFill>
                    <a:schemeClr val="bg1">
                      <a:lumMod val="50000"/>
                    </a:schemeClr>
                  </a:solidFill>
                </a:rPr>
                <a:t>1500/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回  （ハブラシと歯みがきガム付き♪）</a:t>
              </a:r>
            </a:p>
            <a:p>
              <a:endParaRPr lang="ja-JP" altLang="en-US" sz="147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692811" y="1723176"/>
              <a:ext cx="2111388" cy="4242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105" b="1" dirty="0"/>
                <a:t>★参加できるワンちゃん★</a:t>
              </a:r>
              <a:endParaRPr lang="en-US" altLang="ja-JP" sz="2105" b="1" dirty="0"/>
            </a:p>
            <a:p>
              <a:r>
                <a:rPr lang="ja-JP" altLang="en-US" sz="1471" dirty="0"/>
                <a:t>　</a:t>
              </a:r>
              <a:r>
                <a:rPr lang="ja-JP" altLang="en-US" sz="1871" dirty="0"/>
                <a:t>　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１歳までの各種予防が済んでいるワンちゃん</a:t>
              </a:r>
              <a:endParaRPr lang="en-US" altLang="ja-JP" sz="1871" dirty="0">
                <a:solidFill>
                  <a:schemeClr val="bg1">
                    <a:lumMod val="50000"/>
                  </a:schemeClr>
                </a:solidFill>
              </a:endParaRPr>
            </a:p>
            <a:p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　　</a:t>
              </a:r>
              <a:r>
                <a:rPr lang="en-US" altLang="ja-JP" sz="1871" dirty="0">
                  <a:solidFill>
                    <a:schemeClr val="bg1">
                      <a:lumMod val="50000"/>
                    </a:schemeClr>
                  </a:solidFill>
                </a:rPr>
                <a:t>※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ワクチン接種、フィラリア・ノミマダニ予防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692811" y="2084244"/>
              <a:ext cx="1964012" cy="3011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105" b="1" dirty="0"/>
                <a:t>★持ち物★　</a:t>
              </a:r>
              <a:r>
                <a:rPr lang="ja-JP" altLang="en-US" sz="1471" b="1" dirty="0"/>
                <a:t>　</a:t>
              </a:r>
              <a:r>
                <a:rPr lang="ja-JP" altLang="en-US" sz="1471" dirty="0"/>
                <a:t>　</a:t>
              </a:r>
              <a:endParaRPr lang="en-US" altLang="ja-JP" sz="1471" dirty="0"/>
            </a:p>
            <a:p>
              <a:r>
                <a:rPr lang="ja-JP" altLang="en-US" sz="1471" dirty="0"/>
                <a:t>　</a:t>
              </a:r>
              <a:r>
                <a:rPr lang="ja-JP" altLang="en-US" sz="1471" dirty="0">
                  <a:solidFill>
                    <a:schemeClr val="bg1">
                      <a:lumMod val="50000"/>
                    </a:schemeClr>
                  </a:solidFill>
                </a:rPr>
                <a:t>　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リード、首輪、おやつ（小さくちぎれるもの</a:t>
              </a:r>
              <a:r>
                <a:rPr lang="ja-JP" altLang="en-US" sz="1471" dirty="0">
                  <a:solidFill>
                    <a:schemeClr val="bg1">
                      <a:lumMod val="50000"/>
                    </a:schemeClr>
                  </a:solidFill>
                </a:rPr>
                <a:t>）</a:t>
              </a:r>
            </a:p>
          </p:txBody>
        </p:sp>
      </p:grpSp>
      <p:sp>
        <p:nvSpPr>
          <p:cNvPr id="19" name="テキスト ボックス 18"/>
          <p:cNvSpPr txBox="1"/>
          <p:nvPr/>
        </p:nvSpPr>
        <p:spPr>
          <a:xfrm>
            <a:off x="6291089" y="5578729"/>
            <a:ext cx="2121093" cy="5961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37" b="1" dirty="0">
                <a:solidFill>
                  <a:schemeClr val="accent4">
                    <a:lumMod val="50000"/>
                  </a:schemeClr>
                </a:solidFill>
              </a:rPr>
              <a:t>混雑緩和のため</a:t>
            </a:r>
            <a:endParaRPr lang="en-US" altLang="ja-JP" sz="1637" b="1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ja-JP" altLang="en-US" sz="1637" b="1" dirty="0">
                <a:solidFill>
                  <a:schemeClr val="accent4">
                    <a:lumMod val="50000"/>
                  </a:schemeClr>
                </a:solidFill>
              </a:rPr>
              <a:t>各回３組さま限定です</a:t>
            </a:r>
            <a:endParaRPr lang="en-US" altLang="ja-JP" sz="1637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030" name="Picture 6" descr="座る犬のイラスト | Loose Drawing | 無料で商用利用可なフリーイラスト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4994" y="5345659"/>
            <a:ext cx="1802272" cy="1802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グループ化 11"/>
          <p:cNvGrpSpPr/>
          <p:nvPr/>
        </p:nvGrpSpPr>
        <p:grpSpPr>
          <a:xfrm>
            <a:off x="7568710" y="4391176"/>
            <a:ext cx="2580464" cy="825533"/>
            <a:chOff x="3047372" y="1161508"/>
            <a:chExt cx="1103450" cy="353012"/>
          </a:xfrm>
        </p:grpSpPr>
        <p:sp>
          <p:nvSpPr>
            <p:cNvPr id="9" name="テキスト ボックス 8"/>
            <p:cNvSpPr txBox="1"/>
            <p:nvPr/>
          </p:nvSpPr>
          <p:spPr>
            <a:xfrm>
              <a:off x="3118170" y="1263158"/>
              <a:ext cx="961853" cy="1625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871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金曜日</a:t>
              </a:r>
              <a:r>
                <a:rPr lang="en-US" altLang="ja-JP" sz="1871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14:00</a:t>
              </a:r>
              <a:r>
                <a:rPr lang="ja-JP" altLang="en-US" sz="1871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～</a:t>
              </a:r>
              <a:r>
                <a:rPr lang="en-US" altLang="ja-JP" sz="1871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15:00</a:t>
              </a:r>
              <a:endParaRPr lang="ja-JP" altLang="en-US" sz="1871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" name="円/楕円 5"/>
            <p:cNvSpPr/>
            <p:nvPr/>
          </p:nvSpPr>
          <p:spPr>
            <a:xfrm>
              <a:off x="3047372" y="1161508"/>
              <a:ext cx="1103450" cy="353012"/>
            </a:xfrm>
            <a:prstGeom prst="ellipse">
              <a:avLst/>
            </a:prstGeom>
            <a:noFill/>
            <a:ln w="28575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655"/>
            </a:p>
          </p:txBody>
        </p:sp>
      </p:grpSp>
      <p:pic>
        <p:nvPicPr>
          <p:cNvPr id="20" name="Picture 2" descr="雪の結晶柄のガーランドイラスト | 無料イラストサイト「イラぽん」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5964">
            <a:off x="7634614" y="802648"/>
            <a:ext cx="3100180" cy="775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8" descr="クリスマス・サンタ帽子のイラスト_02 | フリー素材 イラストミント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8456" y="5216707"/>
            <a:ext cx="460973" cy="460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9933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淡い色のレンガ壁のフレーム飾り枠イラスト | 無料イラスト かわいいフリー素材集 フレームぽけっと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160" y="0"/>
            <a:ext cx="10804406" cy="755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989443" y="1120891"/>
            <a:ext cx="6984604" cy="110004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ja-JP" altLang="en-US" sz="3274" b="1" dirty="0">
                <a:ln/>
                <a:solidFill>
                  <a:schemeClr val="accent3"/>
                </a:solidFill>
              </a:rPr>
              <a:t>パピーパーティー（子犬のしつけ教室）</a:t>
            </a:r>
            <a:endParaRPr lang="en-US" altLang="ja-JP" sz="3274" b="1" dirty="0">
              <a:ln/>
              <a:solidFill>
                <a:schemeClr val="accent3"/>
              </a:solidFill>
            </a:endParaRPr>
          </a:p>
          <a:p>
            <a:r>
              <a:rPr lang="ja-JP" altLang="en-US" sz="3274" b="1" dirty="0">
                <a:ln/>
                <a:solidFill>
                  <a:schemeClr val="accent3"/>
                </a:solidFill>
              </a:rPr>
              <a:t>　　　　　　　　に参加してみませんか？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08657" y="2333750"/>
            <a:ext cx="9373079" cy="17120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105" b="1" dirty="0">
                <a:solidFill>
                  <a:srgbClr val="00B0F0"/>
                </a:solidFill>
              </a:rPr>
              <a:t>9</a:t>
            </a:r>
            <a:r>
              <a:rPr lang="ja-JP" altLang="en-US" sz="2105" b="1" dirty="0">
                <a:solidFill>
                  <a:srgbClr val="00B0F0"/>
                </a:solidFill>
              </a:rPr>
              <a:t>月</a:t>
            </a:r>
            <a:r>
              <a:rPr lang="en-US" altLang="ja-JP" sz="2105" b="1" dirty="0">
                <a:solidFill>
                  <a:srgbClr val="00B0F0"/>
                </a:solidFill>
              </a:rPr>
              <a:t>7</a:t>
            </a:r>
            <a:r>
              <a:rPr lang="ja-JP" altLang="en-US" sz="2105" b="1" dirty="0">
                <a:solidFill>
                  <a:srgbClr val="00B0F0"/>
                </a:solidFill>
              </a:rPr>
              <a:t>日</a:t>
            </a:r>
            <a:r>
              <a:rPr lang="en-US" altLang="ja-JP" sz="2105" b="1" dirty="0">
                <a:solidFill>
                  <a:srgbClr val="00B0F0"/>
                </a:solidFill>
              </a:rPr>
              <a:t>(</a:t>
            </a:r>
            <a:r>
              <a:rPr lang="ja-JP" altLang="en-US" sz="2105" b="1" dirty="0">
                <a:solidFill>
                  <a:srgbClr val="00B0F0"/>
                </a:solidFill>
              </a:rPr>
              <a:t>土）　社会化プログラム（色んな人、物、音、芝生の感触に慣れるなど）</a:t>
            </a:r>
            <a:endParaRPr lang="en-US" altLang="ja-JP" sz="2105" b="1" dirty="0">
              <a:solidFill>
                <a:srgbClr val="00B0F0"/>
              </a:solidFill>
            </a:endParaRPr>
          </a:p>
          <a:p>
            <a:r>
              <a:rPr lang="en-US" altLang="ja-JP" sz="2105" b="1" dirty="0">
                <a:solidFill>
                  <a:srgbClr val="00B0F0"/>
                </a:solidFill>
              </a:rPr>
              <a:t>9</a:t>
            </a:r>
            <a:r>
              <a:rPr lang="ja-JP" altLang="en-US" sz="2105" b="1" dirty="0">
                <a:solidFill>
                  <a:srgbClr val="00B0F0"/>
                </a:solidFill>
              </a:rPr>
              <a:t>月</a:t>
            </a:r>
            <a:r>
              <a:rPr lang="en-US" altLang="ja-JP" sz="2105" b="1" dirty="0">
                <a:solidFill>
                  <a:srgbClr val="00B0F0"/>
                </a:solidFill>
              </a:rPr>
              <a:t>21</a:t>
            </a:r>
            <a:r>
              <a:rPr lang="ja-JP" altLang="en-US" sz="2105" b="1" dirty="0">
                <a:solidFill>
                  <a:srgbClr val="00B0F0"/>
                </a:solidFill>
              </a:rPr>
              <a:t>日</a:t>
            </a:r>
            <a:r>
              <a:rPr lang="en-US" altLang="ja-JP" sz="2105" b="1" dirty="0">
                <a:solidFill>
                  <a:srgbClr val="00B0F0"/>
                </a:solidFill>
              </a:rPr>
              <a:t>(</a:t>
            </a:r>
            <a:r>
              <a:rPr lang="ja-JP" altLang="en-US" sz="2105" b="1" dirty="0">
                <a:solidFill>
                  <a:srgbClr val="00B0F0"/>
                </a:solidFill>
              </a:rPr>
              <a:t>土）　  ハンドリングプログラム（ハミガキ、ブラッシングなど）</a:t>
            </a:r>
            <a:endParaRPr lang="en-US" altLang="ja-JP" sz="2105" b="1" dirty="0">
              <a:solidFill>
                <a:srgbClr val="00B0F0"/>
              </a:solidFill>
            </a:endParaRPr>
          </a:p>
          <a:p>
            <a:r>
              <a:rPr lang="ja-JP" altLang="en-US" sz="2105" b="1" dirty="0">
                <a:solidFill>
                  <a:srgbClr val="00B0F0"/>
                </a:solidFill>
              </a:rPr>
              <a:t>　　　　　　　　　無駄吠え対策</a:t>
            </a:r>
            <a:endParaRPr lang="en-US" altLang="ja-JP" sz="2105" b="1" dirty="0">
              <a:solidFill>
                <a:srgbClr val="00B0F0"/>
              </a:solidFill>
            </a:endParaRPr>
          </a:p>
          <a:p>
            <a:r>
              <a:rPr lang="en-US" altLang="ja-JP" sz="2105" b="1" dirty="0">
                <a:solidFill>
                  <a:srgbClr val="00B0F0"/>
                </a:solidFill>
              </a:rPr>
              <a:t>9</a:t>
            </a:r>
            <a:r>
              <a:rPr lang="ja-JP" altLang="en-US" sz="2105" b="1" dirty="0">
                <a:solidFill>
                  <a:srgbClr val="00B0F0"/>
                </a:solidFill>
              </a:rPr>
              <a:t>月</a:t>
            </a:r>
            <a:r>
              <a:rPr lang="en-US" altLang="ja-JP" sz="2105" b="1" dirty="0">
                <a:solidFill>
                  <a:srgbClr val="00B0F0"/>
                </a:solidFill>
              </a:rPr>
              <a:t>28</a:t>
            </a:r>
            <a:r>
              <a:rPr lang="ja-JP" altLang="en-US" sz="2105" b="1" dirty="0">
                <a:solidFill>
                  <a:srgbClr val="00B0F0"/>
                </a:solidFill>
              </a:rPr>
              <a:t>日</a:t>
            </a:r>
            <a:r>
              <a:rPr lang="en-US" altLang="ja-JP" sz="2105" b="1" dirty="0">
                <a:solidFill>
                  <a:srgbClr val="00B0F0"/>
                </a:solidFill>
              </a:rPr>
              <a:t>(</a:t>
            </a:r>
            <a:r>
              <a:rPr lang="ja-JP" altLang="en-US" sz="2105" b="1" dirty="0">
                <a:solidFill>
                  <a:srgbClr val="00B0F0"/>
                </a:solidFill>
              </a:rPr>
              <a:t>土）　クレートトレーニング（ケージに入る練習）、爪切り・足ふきの練習</a:t>
            </a:r>
            <a:endParaRPr lang="en-US" altLang="ja-JP" sz="2105" b="1" dirty="0">
              <a:solidFill>
                <a:srgbClr val="00B0F0"/>
              </a:solidFill>
            </a:endParaRPr>
          </a:p>
          <a:p>
            <a:endParaRPr lang="en-US" altLang="ja-JP" sz="2105" b="1" dirty="0">
              <a:solidFill>
                <a:srgbClr val="00B0F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232825" y="3726048"/>
            <a:ext cx="8497839" cy="4162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105" u="sng" dirty="0">
                <a:solidFill>
                  <a:schemeClr val="accent4">
                    <a:lumMod val="50000"/>
                  </a:schemeClr>
                </a:solidFill>
              </a:rPr>
              <a:t>講義・実践の後、フリータイム（ワンちゃん同士の交流タイム）があります♪</a:t>
            </a:r>
          </a:p>
        </p:txBody>
      </p:sp>
      <p:grpSp>
        <p:nvGrpSpPr>
          <p:cNvPr id="18" name="グループ化 17"/>
          <p:cNvGrpSpPr/>
          <p:nvPr/>
        </p:nvGrpSpPr>
        <p:grpSpPr>
          <a:xfrm>
            <a:off x="143701" y="1081518"/>
            <a:ext cx="1911285" cy="1095705"/>
            <a:chOff x="8422627" y="761053"/>
            <a:chExt cx="2079044" cy="1191879"/>
          </a:xfrm>
          <a:solidFill>
            <a:srgbClr val="92D050"/>
          </a:solidFill>
        </p:grpSpPr>
        <p:sp>
          <p:nvSpPr>
            <p:cNvPr id="2" name="円形吹き出し 1"/>
            <p:cNvSpPr/>
            <p:nvPr/>
          </p:nvSpPr>
          <p:spPr>
            <a:xfrm>
              <a:off x="8422627" y="761053"/>
              <a:ext cx="2079044" cy="1191879"/>
            </a:xfrm>
            <a:prstGeom prst="wedgeEllipseCallout">
              <a:avLst>
                <a:gd name="adj1" fmla="val 22739"/>
                <a:gd name="adj2" fmla="val 6666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655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8429801" y="930655"/>
              <a:ext cx="2017813" cy="8051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2105" b="1" dirty="0">
                  <a:solidFill>
                    <a:schemeClr val="bg1"/>
                  </a:solidFill>
                </a:rPr>
                <a:t>1</a:t>
              </a:r>
              <a:r>
                <a:rPr lang="ja-JP" altLang="en-US" sz="2105" b="1" dirty="0">
                  <a:solidFill>
                    <a:schemeClr val="bg1"/>
                  </a:solidFill>
                </a:rPr>
                <a:t>回のみの</a:t>
              </a:r>
              <a:endParaRPr lang="en-US" altLang="ja-JP" sz="2105" b="1" dirty="0">
                <a:solidFill>
                  <a:schemeClr val="bg1"/>
                </a:solidFill>
              </a:endParaRPr>
            </a:p>
            <a:p>
              <a:pPr algn="ctr"/>
              <a:r>
                <a:rPr lang="ja-JP" altLang="en-US" sz="2105" b="1" dirty="0">
                  <a:solidFill>
                    <a:schemeClr val="bg1"/>
                  </a:solidFill>
                </a:rPr>
                <a:t>ご参加でもＯＫ</a:t>
              </a:r>
              <a:endParaRPr lang="en-US" altLang="ja-JP" sz="2105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1066682" y="4206674"/>
            <a:ext cx="4951998" cy="2338120"/>
            <a:chOff x="692810" y="1723176"/>
            <a:chExt cx="2117558" cy="999820"/>
          </a:xfrm>
        </p:grpSpPr>
        <p:sp>
          <p:nvSpPr>
            <p:cNvPr id="11" name="テキスト ボックス 10"/>
            <p:cNvSpPr txBox="1"/>
            <p:nvPr/>
          </p:nvSpPr>
          <p:spPr>
            <a:xfrm>
              <a:off x="692810" y="2325094"/>
              <a:ext cx="2117558" cy="3979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105" b="1" dirty="0"/>
                <a:t>★参加費★</a:t>
              </a:r>
              <a:r>
                <a:rPr lang="ja-JP" altLang="en-US" sz="1471" dirty="0"/>
                <a:t>　　　</a:t>
              </a:r>
              <a:endParaRPr lang="en-US" altLang="ja-JP" sz="1471" dirty="0"/>
            </a:p>
            <a:p>
              <a:r>
                <a:rPr lang="ja-JP" altLang="en-US" sz="1471" dirty="0"/>
                <a:t>　　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￥</a:t>
              </a:r>
              <a:r>
                <a:rPr lang="en-US" altLang="ja-JP" sz="1871" dirty="0">
                  <a:solidFill>
                    <a:schemeClr val="bg1">
                      <a:lumMod val="50000"/>
                    </a:schemeClr>
                  </a:solidFill>
                </a:rPr>
                <a:t>1500/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回  （ハブラシと歯みがきガム付き♪）</a:t>
              </a:r>
            </a:p>
            <a:p>
              <a:endParaRPr lang="ja-JP" altLang="en-US" sz="147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692811" y="1723176"/>
              <a:ext cx="2111388" cy="4242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105" b="1" dirty="0"/>
                <a:t>★参加できるワンちゃん★</a:t>
              </a:r>
              <a:endParaRPr lang="en-US" altLang="ja-JP" sz="2105" b="1" dirty="0"/>
            </a:p>
            <a:p>
              <a:r>
                <a:rPr lang="ja-JP" altLang="en-US" sz="1471" dirty="0"/>
                <a:t>　</a:t>
              </a:r>
              <a:r>
                <a:rPr lang="ja-JP" altLang="en-US" sz="1871" dirty="0"/>
                <a:t>　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１歳までの各種予防が済んでいるワンちゃん</a:t>
              </a:r>
              <a:endParaRPr lang="en-US" altLang="ja-JP" sz="1871" dirty="0">
                <a:solidFill>
                  <a:schemeClr val="bg1">
                    <a:lumMod val="50000"/>
                  </a:schemeClr>
                </a:solidFill>
              </a:endParaRPr>
            </a:p>
            <a:p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　　</a:t>
              </a:r>
              <a:r>
                <a:rPr lang="en-US" altLang="ja-JP" sz="1871" dirty="0">
                  <a:solidFill>
                    <a:schemeClr val="bg1">
                      <a:lumMod val="50000"/>
                    </a:schemeClr>
                  </a:solidFill>
                </a:rPr>
                <a:t>※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ワクチン接種、フィラリア・ノミマダニ予防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692811" y="2084244"/>
              <a:ext cx="1964012" cy="3011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105" b="1" dirty="0"/>
                <a:t>★持ち物★　</a:t>
              </a:r>
              <a:r>
                <a:rPr lang="ja-JP" altLang="en-US" sz="1471" b="1" dirty="0"/>
                <a:t>　</a:t>
              </a:r>
              <a:r>
                <a:rPr lang="ja-JP" altLang="en-US" sz="1471" dirty="0"/>
                <a:t>　</a:t>
              </a:r>
              <a:endParaRPr lang="en-US" altLang="ja-JP" sz="1471" dirty="0"/>
            </a:p>
            <a:p>
              <a:r>
                <a:rPr lang="ja-JP" altLang="en-US" sz="1471" dirty="0"/>
                <a:t>　</a:t>
              </a:r>
              <a:r>
                <a:rPr lang="ja-JP" altLang="en-US" sz="1471" dirty="0">
                  <a:solidFill>
                    <a:schemeClr val="bg1">
                      <a:lumMod val="50000"/>
                    </a:schemeClr>
                  </a:solidFill>
                </a:rPr>
                <a:t>　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リード、首輪、おやつ（小さくちぎれるもの</a:t>
              </a:r>
              <a:r>
                <a:rPr lang="ja-JP" altLang="en-US" sz="1471" dirty="0">
                  <a:solidFill>
                    <a:schemeClr val="bg1">
                      <a:lumMod val="50000"/>
                    </a:schemeClr>
                  </a:solidFill>
                </a:rPr>
                <a:t>）</a:t>
              </a:r>
            </a:p>
          </p:txBody>
        </p:sp>
      </p:grpSp>
      <p:pic>
        <p:nvPicPr>
          <p:cNvPr id="1030" name="Picture 6" descr="座る犬のイラスト | Loose Drawing | 無料で商用利用可なフリーイラスト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4994" y="5345659"/>
            <a:ext cx="1802272" cy="1802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グループ化 11"/>
          <p:cNvGrpSpPr/>
          <p:nvPr/>
        </p:nvGrpSpPr>
        <p:grpSpPr>
          <a:xfrm>
            <a:off x="7568710" y="4391176"/>
            <a:ext cx="2580464" cy="825533"/>
            <a:chOff x="3047372" y="1161508"/>
            <a:chExt cx="1103450" cy="353012"/>
          </a:xfrm>
        </p:grpSpPr>
        <p:sp>
          <p:nvSpPr>
            <p:cNvPr id="9" name="テキスト ボックス 8"/>
            <p:cNvSpPr txBox="1"/>
            <p:nvPr/>
          </p:nvSpPr>
          <p:spPr>
            <a:xfrm>
              <a:off x="3118170" y="1263158"/>
              <a:ext cx="963224" cy="1625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871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土曜日</a:t>
              </a:r>
              <a:r>
                <a:rPr lang="en-US" altLang="ja-JP" sz="1871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14:00</a:t>
              </a:r>
              <a:r>
                <a:rPr lang="ja-JP" altLang="en-US" sz="1871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～</a:t>
              </a:r>
              <a:r>
                <a:rPr lang="en-US" altLang="ja-JP" sz="1871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15:00</a:t>
              </a:r>
              <a:endParaRPr lang="ja-JP" altLang="en-US" sz="1871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" name="円/楕円 5"/>
            <p:cNvSpPr/>
            <p:nvPr/>
          </p:nvSpPr>
          <p:spPr>
            <a:xfrm>
              <a:off x="3047372" y="1161508"/>
              <a:ext cx="1103450" cy="353012"/>
            </a:xfrm>
            <a:prstGeom prst="ellipse">
              <a:avLst/>
            </a:prstGeom>
            <a:noFill/>
            <a:ln w="28575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655"/>
            </a:p>
          </p:txBody>
        </p:sp>
      </p:grpSp>
      <p:pic>
        <p:nvPicPr>
          <p:cNvPr id="1026" name="Picture 2" descr="かわいい♪フラッグ ガーランドのブルーカラーデザイン イラスト | 商用フリー(無料)のイラスト素材なら「イラストマンション」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59" b="67125"/>
          <a:stretch/>
        </p:blipFill>
        <p:spPr bwMode="auto">
          <a:xfrm rot="1564098">
            <a:off x="7428550" y="654320"/>
            <a:ext cx="3335588" cy="937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E917EB8-2DA9-A9F5-7741-17ADB5906F2A}"/>
              </a:ext>
            </a:extLst>
          </p:cNvPr>
          <p:cNvSpPr txBox="1"/>
          <p:nvPr/>
        </p:nvSpPr>
        <p:spPr>
          <a:xfrm>
            <a:off x="6644418" y="5362410"/>
            <a:ext cx="184858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accent4">
                    <a:lumMod val="50000"/>
                  </a:schemeClr>
                </a:solidFill>
              </a:rPr>
              <a:t>最後に</a:t>
            </a:r>
            <a:endParaRPr lang="en-US" altLang="ja-JP" sz="1400" b="1" dirty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r>
              <a:rPr kumimoji="1" lang="ja-JP" altLang="en-US" sz="1400" b="1" dirty="0">
                <a:solidFill>
                  <a:schemeClr val="accent4">
                    <a:lumMod val="50000"/>
                  </a:schemeClr>
                </a:solidFill>
              </a:rPr>
              <a:t>診察台に乗ったり</a:t>
            </a:r>
            <a:endParaRPr kumimoji="1" lang="en-US" altLang="ja-JP" sz="1400" b="1" dirty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r>
              <a:rPr lang="ja-JP" altLang="en-US" sz="1400" b="1" dirty="0">
                <a:solidFill>
                  <a:schemeClr val="accent4">
                    <a:lumMod val="50000"/>
                  </a:schemeClr>
                </a:solidFill>
              </a:rPr>
              <a:t>エリザベスカラーを</a:t>
            </a:r>
            <a:endParaRPr lang="en-US" altLang="ja-JP" sz="1400" b="1" dirty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r>
              <a:rPr kumimoji="1" lang="ja-JP" altLang="en-US" sz="1400" b="1" dirty="0">
                <a:solidFill>
                  <a:schemeClr val="accent4">
                    <a:lumMod val="50000"/>
                  </a:schemeClr>
                </a:solidFill>
              </a:rPr>
              <a:t>つける練習もするよ！</a:t>
            </a:r>
          </a:p>
        </p:txBody>
      </p:sp>
      <p:pic>
        <p:nvPicPr>
          <p:cNvPr id="10" name="Picture 2" descr="麦わら帽子のイラスト | 無料のフリー素材 イラストエイト">
            <a:extLst>
              <a:ext uri="{FF2B5EF4-FFF2-40B4-BE49-F238E27FC236}">
                <a16:creationId xmlns:a16="http://schemas.microsoft.com/office/drawing/2014/main" id="{295DB6AB-1B24-C4AA-7C6F-35E77AA19D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1208" y="5289381"/>
            <a:ext cx="527348" cy="392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78380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淡い色のレンガ壁のフレーム飾り枠イラスト | 無料イラスト かわいいフリー素材集 フレームぽけっと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160" y="0"/>
            <a:ext cx="10804406" cy="755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989443" y="1120891"/>
            <a:ext cx="6984604" cy="110004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ja-JP" altLang="en-US" sz="3274" b="1" dirty="0">
                <a:ln/>
                <a:solidFill>
                  <a:schemeClr val="accent3"/>
                </a:solidFill>
              </a:rPr>
              <a:t>パピーパーティー（子犬のしつけ教室）</a:t>
            </a:r>
            <a:endParaRPr lang="en-US" altLang="ja-JP" sz="3274" b="1" dirty="0">
              <a:ln/>
              <a:solidFill>
                <a:schemeClr val="accent3"/>
              </a:solidFill>
            </a:endParaRPr>
          </a:p>
          <a:p>
            <a:r>
              <a:rPr lang="ja-JP" altLang="en-US" sz="3274" b="1" dirty="0">
                <a:ln/>
                <a:solidFill>
                  <a:schemeClr val="accent3"/>
                </a:solidFill>
              </a:rPr>
              <a:t>　　　　　　　　に参加してみませんか？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08657" y="2333750"/>
            <a:ext cx="9373079" cy="17120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105" b="1" dirty="0">
                <a:solidFill>
                  <a:srgbClr val="00B0F0"/>
                </a:solidFill>
              </a:rPr>
              <a:t>9</a:t>
            </a:r>
            <a:r>
              <a:rPr lang="ja-JP" altLang="en-US" sz="2105" b="1" dirty="0">
                <a:solidFill>
                  <a:srgbClr val="00B0F0"/>
                </a:solidFill>
              </a:rPr>
              <a:t>月</a:t>
            </a:r>
            <a:r>
              <a:rPr lang="en-US" altLang="ja-JP" sz="2105" b="1" dirty="0">
                <a:solidFill>
                  <a:srgbClr val="00B0F0"/>
                </a:solidFill>
              </a:rPr>
              <a:t>7</a:t>
            </a:r>
            <a:r>
              <a:rPr lang="ja-JP" altLang="en-US" sz="2105" b="1" dirty="0">
                <a:solidFill>
                  <a:srgbClr val="00B0F0"/>
                </a:solidFill>
              </a:rPr>
              <a:t>日</a:t>
            </a:r>
            <a:r>
              <a:rPr lang="en-US" altLang="ja-JP" sz="2105" b="1" dirty="0">
                <a:solidFill>
                  <a:srgbClr val="00B0F0"/>
                </a:solidFill>
              </a:rPr>
              <a:t>(</a:t>
            </a:r>
            <a:r>
              <a:rPr lang="ja-JP" altLang="en-US" sz="2105" b="1" dirty="0">
                <a:solidFill>
                  <a:srgbClr val="00B0F0"/>
                </a:solidFill>
              </a:rPr>
              <a:t>土）　社会化プログラム（色んな人、物、音、芝生の感触に慣れるなど）</a:t>
            </a:r>
            <a:endParaRPr lang="en-US" altLang="ja-JP" sz="2105" b="1" dirty="0">
              <a:solidFill>
                <a:srgbClr val="00B0F0"/>
              </a:solidFill>
            </a:endParaRPr>
          </a:p>
          <a:p>
            <a:r>
              <a:rPr lang="en-US" altLang="ja-JP" sz="2105" b="1" dirty="0">
                <a:solidFill>
                  <a:srgbClr val="00B0F0"/>
                </a:solidFill>
              </a:rPr>
              <a:t>9</a:t>
            </a:r>
            <a:r>
              <a:rPr lang="ja-JP" altLang="en-US" sz="2105" b="1" dirty="0">
                <a:solidFill>
                  <a:srgbClr val="00B0F0"/>
                </a:solidFill>
              </a:rPr>
              <a:t>月</a:t>
            </a:r>
            <a:r>
              <a:rPr lang="en-US" altLang="ja-JP" sz="2105" b="1" dirty="0">
                <a:solidFill>
                  <a:srgbClr val="00B0F0"/>
                </a:solidFill>
              </a:rPr>
              <a:t>21</a:t>
            </a:r>
            <a:r>
              <a:rPr lang="ja-JP" altLang="en-US" sz="2105" b="1" dirty="0">
                <a:solidFill>
                  <a:srgbClr val="00B0F0"/>
                </a:solidFill>
              </a:rPr>
              <a:t>日</a:t>
            </a:r>
            <a:r>
              <a:rPr lang="en-US" altLang="ja-JP" sz="2105" b="1" dirty="0">
                <a:solidFill>
                  <a:srgbClr val="00B0F0"/>
                </a:solidFill>
              </a:rPr>
              <a:t>(</a:t>
            </a:r>
            <a:r>
              <a:rPr lang="ja-JP" altLang="en-US" sz="2105" b="1" dirty="0">
                <a:solidFill>
                  <a:srgbClr val="00B0F0"/>
                </a:solidFill>
              </a:rPr>
              <a:t>土）　  ハンドリングプログラム（ハミガキ、ブラッシングなど）</a:t>
            </a:r>
            <a:endParaRPr lang="en-US" altLang="ja-JP" sz="2105" b="1" dirty="0">
              <a:solidFill>
                <a:srgbClr val="00B0F0"/>
              </a:solidFill>
            </a:endParaRPr>
          </a:p>
          <a:p>
            <a:r>
              <a:rPr lang="ja-JP" altLang="en-US" sz="2105" b="1" dirty="0">
                <a:solidFill>
                  <a:srgbClr val="00B0F0"/>
                </a:solidFill>
              </a:rPr>
              <a:t>　　　　　　　　　無駄吠え対策</a:t>
            </a:r>
            <a:endParaRPr lang="en-US" altLang="ja-JP" sz="2105" b="1" dirty="0">
              <a:solidFill>
                <a:srgbClr val="00B0F0"/>
              </a:solidFill>
            </a:endParaRPr>
          </a:p>
          <a:p>
            <a:r>
              <a:rPr lang="en-US" altLang="ja-JP" sz="2105" b="1" dirty="0">
                <a:solidFill>
                  <a:srgbClr val="00B0F0"/>
                </a:solidFill>
              </a:rPr>
              <a:t>9</a:t>
            </a:r>
            <a:r>
              <a:rPr lang="ja-JP" altLang="en-US" sz="2105" b="1" dirty="0">
                <a:solidFill>
                  <a:srgbClr val="00B0F0"/>
                </a:solidFill>
              </a:rPr>
              <a:t>月</a:t>
            </a:r>
            <a:r>
              <a:rPr lang="en-US" altLang="ja-JP" sz="2105" b="1" dirty="0">
                <a:solidFill>
                  <a:srgbClr val="00B0F0"/>
                </a:solidFill>
              </a:rPr>
              <a:t>28</a:t>
            </a:r>
            <a:r>
              <a:rPr lang="ja-JP" altLang="en-US" sz="2105" b="1" dirty="0">
                <a:solidFill>
                  <a:srgbClr val="00B0F0"/>
                </a:solidFill>
              </a:rPr>
              <a:t>日</a:t>
            </a:r>
            <a:r>
              <a:rPr lang="en-US" altLang="ja-JP" sz="2105" b="1" dirty="0">
                <a:solidFill>
                  <a:srgbClr val="00B0F0"/>
                </a:solidFill>
              </a:rPr>
              <a:t>(</a:t>
            </a:r>
            <a:r>
              <a:rPr lang="ja-JP" altLang="en-US" sz="2105" b="1" dirty="0">
                <a:solidFill>
                  <a:srgbClr val="00B0F0"/>
                </a:solidFill>
              </a:rPr>
              <a:t>土）　クレートトレーニング（ケージに入る練習）、爪切り・足ふきの練習</a:t>
            </a:r>
            <a:endParaRPr lang="en-US" altLang="ja-JP" sz="2105" b="1" dirty="0">
              <a:solidFill>
                <a:srgbClr val="00B0F0"/>
              </a:solidFill>
            </a:endParaRPr>
          </a:p>
          <a:p>
            <a:endParaRPr lang="en-US" altLang="ja-JP" sz="2105" b="1" dirty="0">
              <a:solidFill>
                <a:srgbClr val="00B0F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232825" y="3726048"/>
            <a:ext cx="8497839" cy="4162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105" u="sng" dirty="0">
                <a:solidFill>
                  <a:schemeClr val="accent4">
                    <a:lumMod val="50000"/>
                  </a:schemeClr>
                </a:solidFill>
              </a:rPr>
              <a:t>講義・実践の後、フリータイム（ワンちゃん同士の交流タイム）があります♪</a:t>
            </a:r>
          </a:p>
        </p:txBody>
      </p:sp>
      <p:grpSp>
        <p:nvGrpSpPr>
          <p:cNvPr id="18" name="グループ化 17"/>
          <p:cNvGrpSpPr/>
          <p:nvPr/>
        </p:nvGrpSpPr>
        <p:grpSpPr>
          <a:xfrm>
            <a:off x="143701" y="1081518"/>
            <a:ext cx="1911285" cy="1095705"/>
            <a:chOff x="8422627" y="761053"/>
            <a:chExt cx="2079044" cy="1191879"/>
          </a:xfrm>
          <a:solidFill>
            <a:srgbClr val="92D050"/>
          </a:solidFill>
        </p:grpSpPr>
        <p:sp>
          <p:nvSpPr>
            <p:cNvPr id="2" name="円形吹き出し 1"/>
            <p:cNvSpPr/>
            <p:nvPr/>
          </p:nvSpPr>
          <p:spPr>
            <a:xfrm>
              <a:off x="8422627" y="761053"/>
              <a:ext cx="2079044" cy="1191879"/>
            </a:xfrm>
            <a:prstGeom prst="wedgeEllipseCallout">
              <a:avLst>
                <a:gd name="adj1" fmla="val 22739"/>
                <a:gd name="adj2" fmla="val 6666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655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8429801" y="930655"/>
              <a:ext cx="2017813" cy="8051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2105" b="1" dirty="0">
                  <a:solidFill>
                    <a:schemeClr val="bg1"/>
                  </a:solidFill>
                </a:rPr>
                <a:t>1</a:t>
              </a:r>
              <a:r>
                <a:rPr lang="ja-JP" altLang="en-US" sz="2105" b="1" dirty="0">
                  <a:solidFill>
                    <a:schemeClr val="bg1"/>
                  </a:solidFill>
                </a:rPr>
                <a:t>回のみの</a:t>
              </a:r>
              <a:endParaRPr lang="en-US" altLang="ja-JP" sz="2105" b="1" dirty="0">
                <a:solidFill>
                  <a:schemeClr val="bg1"/>
                </a:solidFill>
              </a:endParaRPr>
            </a:p>
            <a:p>
              <a:pPr algn="ctr"/>
              <a:r>
                <a:rPr lang="ja-JP" altLang="en-US" sz="2105" b="1" dirty="0">
                  <a:solidFill>
                    <a:schemeClr val="bg1"/>
                  </a:solidFill>
                </a:rPr>
                <a:t>ご参加でもＯＫ</a:t>
              </a:r>
              <a:endParaRPr lang="en-US" altLang="ja-JP" sz="2105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1066682" y="4206674"/>
            <a:ext cx="4951998" cy="2338120"/>
            <a:chOff x="692810" y="1723176"/>
            <a:chExt cx="2117558" cy="999820"/>
          </a:xfrm>
        </p:grpSpPr>
        <p:sp>
          <p:nvSpPr>
            <p:cNvPr id="11" name="テキスト ボックス 10"/>
            <p:cNvSpPr txBox="1"/>
            <p:nvPr/>
          </p:nvSpPr>
          <p:spPr>
            <a:xfrm>
              <a:off x="692810" y="2325094"/>
              <a:ext cx="2117558" cy="3979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105" b="1" dirty="0"/>
                <a:t>★参加費★</a:t>
              </a:r>
              <a:r>
                <a:rPr lang="ja-JP" altLang="en-US" sz="1471" dirty="0"/>
                <a:t>　　　</a:t>
              </a:r>
              <a:endParaRPr lang="en-US" altLang="ja-JP" sz="1471" dirty="0"/>
            </a:p>
            <a:p>
              <a:r>
                <a:rPr lang="ja-JP" altLang="en-US" sz="1471" dirty="0"/>
                <a:t>　　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￥</a:t>
              </a:r>
              <a:r>
                <a:rPr lang="en-US" altLang="ja-JP" sz="1871" dirty="0">
                  <a:solidFill>
                    <a:schemeClr val="bg1">
                      <a:lumMod val="50000"/>
                    </a:schemeClr>
                  </a:solidFill>
                </a:rPr>
                <a:t>1500/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回  （ハブラシと歯みがきガム付き♪）</a:t>
              </a:r>
            </a:p>
            <a:p>
              <a:endParaRPr lang="ja-JP" altLang="en-US" sz="147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692811" y="1723176"/>
              <a:ext cx="2111388" cy="4242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105" b="1" dirty="0"/>
                <a:t>★参加できるワンちゃん★</a:t>
              </a:r>
              <a:endParaRPr lang="en-US" altLang="ja-JP" sz="2105" b="1" dirty="0"/>
            </a:p>
            <a:p>
              <a:r>
                <a:rPr lang="ja-JP" altLang="en-US" sz="1471" dirty="0"/>
                <a:t>　</a:t>
              </a:r>
              <a:r>
                <a:rPr lang="ja-JP" altLang="en-US" sz="1871" dirty="0"/>
                <a:t>　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１歳までの各種予防が済んでいるワンちゃん</a:t>
              </a:r>
              <a:endParaRPr lang="en-US" altLang="ja-JP" sz="1871" dirty="0">
                <a:solidFill>
                  <a:schemeClr val="bg1">
                    <a:lumMod val="50000"/>
                  </a:schemeClr>
                </a:solidFill>
              </a:endParaRPr>
            </a:p>
            <a:p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　　</a:t>
              </a:r>
              <a:r>
                <a:rPr lang="en-US" altLang="ja-JP" sz="1871" dirty="0">
                  <a:solidFill>
                    <a:schemeClr val="bg1">
                      <a:lumMod val="50000"/>
                    </a:schemeClr>
                  </a:solidFill>
                </a:rPr>
                <a:t>※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ワクチン接種、フィラリア・ノミマダニ予防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692811" y="2084244"/>
              <a:ext cx="1964012" cy="3011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105" b="1" dirty="0"/>
                <a:t>★持ち物★　</a:t>
              </a:r>
              <a:r>
                <a:rPr lang="ja-JP" altLang="en-US" sz="1471" b="1" dirty="0"/>
                <a:t>　</a:t>
              </a:r>
              <a:r>
                <a:rPr lang="ja-JP" altLang="en-US" sz="1471" dirty="0"/>
                <a:t>　</a:t>
              </a:r>
              <a:endParaRPr lang="en-US" altLang="ja-JP" sz="1471" dirty="0"/>
            </a:p>
            <a:p>
              <a:r>
                <a:rPr lang="ja-JP" altLang="en-US" sz="1471" dirty="0"/>
                <a:t>　</a:t>
              </a:r>
              <a:r>
                <a:rPr lang="ja-JP" altLang="en-US" sz="1471" dirty="0">
                  <a:solidFill>
                    <a:schemeClr val="bg1">
                      <a:lumMod val="50000"/>
                    </a:schemeClr>
                  </a:solidFill>
                </a:rPr>
                <a:t>　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リード、首輪、おやつ（小さくちぎれるもの</a:t>
              </a:r>
              <a:r>
                <a:rPr lang="ja-JP" altLang="en-US" sz="1471" dirty="0">
                  <a:solidFill>
                    <a:schemeClr val="bg1">
                      <a:lumMod val="50000"/>
                    </a:schemeClr>
                  </a:solidFill>
                </a:rPr>
                <a:t>）</a:t>
              </a:r>
            </a:p>
          </p:txBody>
        </p:sp>
      </p:grpSp>
      <p:pic>
        <p:nvPicPr>
          <p:cNvPr id="1030" name="Picture 6" descr="座る犬のイラスト | Loose Drawing | 無料で商用利用可なフリーイラスト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4994" y="5345659"/>
            <a:ext cx="1802272" cy="1802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グループ化 11"/>
          <p:cNvGrpSpPr/>
          <p:nvPr/>
        </p:nvGrpSpPr>
        <p:grpSpPr>
          <a:xfrm>
            <a:off x="7568710" y="4391176"/>
            <a:ext cx="2580464" cy="825533"/>
            <a:chOff x="3047372" y="1161508"/>
            <a:chExt cx="1103450" cy="353012"/>
          </a:xfrm>
        </p:grpSpPr>
        <p:sp>
          <p:nvSpPr>
            <p:cNvPr id="9" name="テキスト ボックス 8"/>
            <p:cNvSpPr txBox="1"/>
            <p:nvPr/>
          </p:nvSpPr>
          <p:spPr>
            <a:xfrm>
              <a:off x="3118170" y="1263158"/>
              <a:ext cx="963224" cy="1625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871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土曜日</a:t>
              </a:r>
              <a:r>
                <a:rPr lang="en-US" altLang="ja-JP" sz="1871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14:00</a:t>
              </a:r>
              <a:r>
                <a:rPr lang="ja-JP" altLang="en-US" sz="1871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～</a:t>
              </a:r>
              <a:r>
                <a:rPr lang="en-US" altLang="ja-JP" sz="1871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15:00</a:t>
              </a:r>
              <a:endParaRPr lang="ja-JP" altLang="en-US" sz="1871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" name="円/楕円 5"/>
            <p:cNvSpPr/>
            <p:nvPr/>
          </p:nvSpPr>
          <p:spPr>
            <a:xfrm>
              <a:off x="3047372" y="1161508"/>
              <a:ext cx="1103450" cy="353012"/>
            </a:xfrm>
            <a:prstGeom prst="ellipse">
              <a:avLst/>
            </a:prstGeom>
            <a:noFill/>
            <a:ln w="28575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655"/>
            </a:p>
          </p:txBody>
        </p:sp>
      </p:grpSp>
      <p:pic>
        <p:nvPicPr>
          <p:cNvPr id="1026" name="Picture 2" descr="かわいい♪フラッグ ガーランドのブルーカラーデザイン イラスト | 商用フリー(無料)のイラスト素材なら「イラストマンション」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59" b="67125"/>
          <a:stretch/>
        </p:blipFill>
        <p:spPr bwMode="auto">
          <a:xfrm rot="1564098">
            <a:off x="7428550" y="654320"/>
            <a:ext cx="3335588" cy="937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E917EB8-2DA9-A9F5-7741-17ADB5906F2A}"/>
              </a:ext>
            </a:extLst>
          </p:cNvPr>
          <p:cNvSpPr txBox="1"/>
          <p:nvPr/>
        </p:nvSpPr>
        <p:spPr>
          <a:xfrm>
            <a:off x="6644418" y="5362410"/>
            <a:ext cx="184858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accent4">
                    <a:lumMod val="50000"/>
                  </a:schemeClr>
                </a:solidFill>
              </a:rPr>
              <a:t>最後に</a:t>
            </a:r>
            <a:endParaRPr lang="en-US" altLang="ja-JP" sz="1400" b="1" dirty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r>
              <a:rPr kumimoji="1" lang="ja-JP" altLang="en-US" sz="1400" b="1" dirty="0">
                <a:solidFill>
                  <a:schemeClr val="accent4">
                    <a:lumMod val="50000"/>
                  </a:schemeClr>
                </a:solidFill>
              </a:rPr>
              <a:t>診察台に乗ったり</a:t>
            </a:r>
            <a:endParaRPr kumimoji="1" lang="en-US" altLang="ja-JP" sz="1400" b="1" dirty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r>
              <a:rPr lang="ja-JP" altLang="en-US" sz="1400" b="1" dirty="0">
                <a:solidFill>
                  <a:schemeClr val="accent4">
                    <a:lumMod val="50000"/>
                  </a:schemeClr>
                </a:solidFill>
              </a:rPr>
              <a:t>エリザベスカラーを</a:t>
            </a:r>
            <a:endParaRPr lang="en-US" altLang="ja-JP" sz="1400" b="1" dirty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r>
              <a:rPr kumimoji="1" lang="ja-JP" altLang="en-US" sz="1400" b="1" dirty="0">
                <a:solidFill>
                  <a:schemeClr val="accent4">
                    <a:lumMod val="50000"/>
                  </a:schemeClr>
                </a:solidFill>
              </a:rPr>
              <a:t>つける練習もするよ！</a:t>
            </a:r>
          </a:p>
        </p:txBody>
      </p:sp>
      <p:pic>
        <p:nvPicPr>
          <p:cNvPr id="10" name="Picture 2" descr="麦わら帽子のイラスト | 無料のフリー素材 イラストエイト">
            <a:extLst>
              <a:ext uri="{FF2B5EF4-FFF2-40B4-BE49-F238E27FC236}">
                <a16:creationId xmlns:a16="http://schemas.microsoft.com/office/drawing/2014/main" id="{295DB6AB-1B24-C4AA-7C6F-35E77AA19D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1208" y="5289381"/>
            <a:ext cx="527348" cy="392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274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淡い色のレンガ壁のフレーム飾り枠イラスト | 無料イラスト かわいいフリー素材集 フレームぽけっと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160" y="0"/>
            <a:ext cx="10804406" cy="755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910787" y="1120891"/>
            <a:ext cx="6984604" cy="110004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ja-JP" altLang="en-US" sz="3274" b="1" dirty="0">
                <a:ln/>
                <a:solidFill>
                  <a:schemeClr val="accent3"/>
                </a:solidFill>
              </a:rPr>
              <a:t>パピーパーティー（子犬のしつけ教室）</a:t>
            </a:r>
            <a:endParaRPr lang="en-US" altLang="ja-JP" sz="3274" b="1" dirty="0">
              <a:ln/>
              <a:solidFill>
                <a:schemeClr val="accent3"/>
              </a:solidFill>
            </a:endParaRPr>
          </a:p>
          <a:p>
            <a:r>
              <a:rPr lang="ja-JP" altLang="en-US" sz="3274" b="1" dirty="0">
                <a:ln/>
                <a:solidFill>
                  <a:schemeClr val="accent3"/>
                </a:solidFill>
              </a:rPr>
              <a:t>　　　　　　　　に参加してみませんか？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96919" y="2048295"/>
            <a:ext cx="8926167" cy="1980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2105" b="1" dirty="0">
                <a:solidFill>
                  <a:srgbClr val="00B050"/>
                </a:solidFill>
              </a:rPr>
              <a:t>2</a:t>
            </a:r>
            <a:r>
              <a:rPr lang="ja-JP" altLang="en-US" sz="2105" b="1" dirty="0">
                <a:solidFill>
                  <a:srgbClr val="00B050"/>
                </a:solidFill>
              </a:rPr>
              <a:t>月</a:t>
            </a:r>
            <a:r>
              <a:rPr lang="en-US" altLang="ja-JP" sz="2105" b="1" dirty="0">
                <a:solidFill>
                  <a:srgbClr val="00B050"/>
                </a:solidFill>
              </a:rPr>
              <a:t>1</a:t>
            </a:r>
            <a:r>
              <a:rPr lang="ja-JP" altLang="en-US" sz="2105" b="1" dirty="0">
                <a:solidFill>
                  <a:srgbClr val="00B050"/>
                </a:solidFill>
              </a:rPr>
              <a:t>日</a:t>
            </a:r>
            <a:r>
              <a:rPr lang="en-US" altLang="ja-JP" sz="2105" b="1" dirty="0">
                <a:solidFill>
                  <a:srgbClr val="00B050"/>
                </a:solidFill>
              </a:rPr>
              <a:t>(</a:t>
            </a:r>
            <a:r>
              <a:rPr lang="ja-JP" altLang="en-US" sz="2105" b="1" dirty="0">
                <a:solidFill>
                  <a:srgbClr val="00B050"/>
                </a:solidFill>
              </a:rPr>
              <a:t>土</a:t>
            </a:r>
            <a:r>
              <a:rPr lang="en-US" altLang="ja-JP" sz="2105" b="1" dirty="0">
                <a:solidFill>
                  <a:srgbClr val="00B050"/>
                </a:solidFill>
              </a:rPr>
              <a:t>)</a:t>
            </a:r>
            <a:r>
              <a:rPr lang="ja-JP" altLang="en-US" sz="2105" b="1" dirty="0">
                <a:solidFill>
                  <a:srgbClr val="00B050"/>
                </a:solidFill>
              </a:rPr>
              <a:t>　　社会化プログラム</a:t>
            </a:r>
            <a:r>
              <a:rPr lang="en-US" altLang="ja-JP" sz="2105" b="1" dirty="0">
                <a:solidFill>
                  <a:srgbClr val="00B050"/>
                </a:solidFill>
              </a:rPr>
              <a:t>(</a:t>
            </a:r>
            <a:r>
              <a:rPr lang="ja-JP" altLang="en-US" sz="2105" b="1" dirty="0">
                <a:solidFill>
                  <a:srgbClr val="00B050"/>
                </a:solidFill>
              </a:rPr>
              <a:t>色んな人や犬に触れる</a:t>
            </a:r>
            <a:r>
              <a:rPr lang="en-US" altLang="ja-JP" sz="2105" b="1" dirty="0">
                <a:solidFill>
                  <a:srgbClr val="00B050"/>
                </a:solidFill>
              </a:rPr>
              <a:t>)/</a:t>
            </a:r>
            <a:r>
              <a:rPr lang="ja-JP" altLang="en-US" sz="2105" b="1" dirty="0">
                <a:solidFill>
                  <a:srgbClr val="00B050"/>
                </a:solidFill>
              </a:rPr>
              <a:t>トイレトレーニング</a:t>
            </a:r>
            <a:endParaRPr lang="en-US" altLang="ja-JP" sz="2105" b="1" dirty="0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ja-JP" sz="2105" b="1" dirty="0">
                <a:solidFill>
                  <a:srgbClr val="00B050"/>
                </a:solidFill>
              </a:rPr>
              <a:t>2</a:t>
            </a:r>
            <a:r>
              <a:rPr lang="ja-JP" altLang="en-US" sz="2105" b="1" dirty="0">
                <a:solidFill>
                  <a:srgbClr val="00B050"/>
                </a:solidFill>
              </a:rPr>
              <a:t>月</a:t>
            </a:r>
            <a:r>
              <a:rPr lang="en-US" altLang="ja-JP" sz="2105" b="1" dirty="0">
                <a:solidFill>
                  <a:srgbClr val="00B050"/>
                </a:solidFill>
              </a:rPr>
              <a:t>8</a:t>
            </a:r>
            <a:r>
              <a:rPr lang="ja-JP" altLang="en-US" sz="2105" b="1" dirty="0">
                <a:solidFill>
                  <a:srgbClr val="00B050"/>
                </a:solidFill>
              </a:rPr>
              <a:t>日</a:t>
            </a:r>
            <a:r>
              <a:rPr lang="en-US" altLang="ja-JP" sz="2105" b="1" dirty="0">
                <a:solidFill>
                  <a:srgbClr val="00B050"/>
                </a:solidFill>
              </a:rPr>
              <a:t>(</a:t>
            </a:r>
            <a:r>
              <a:rPr lang="ja-JP" altLang="en-US" sz="2105" b="1" dirty="0">
                <a:solidFill>
                  <a:srgbClr val="00B050"/>
                </a:solidFill>
              </a:rPr>
              <a:t>土</a:t>
            </a:r>
            <a:r>
              <a:rPr lang="en-US" altLang="ja-JP" sz="2105" b="1" dirty="0">
                <a:solidFill>
                  <a:srgbClr val="00B050"/>
                </a:solidFill>
              </a:rPr>
              <a:t>)</a:t>
            </a:r>
            <a:r>
              <a:rPr lang="ja-JP" altLang="en-US" sz="2105" b="1" dirty="0">
                <a:solidFill>
                  <a:srgbClr val="00B050"/>
                </a:solidFill>
              </a:rPr>
              <a:t>　　体を触る練習</a:t>
            </a:r>
            <a:r>
              <a:rPr lang="en-US" altLang="ja-JP" sz="2105" b="1" dirty="0">
                <a:solidFill>
                  <a:srgbClr val="00B050"/>
                </a:solidFill>
              </a:rPr>
              <a:t>(</a:t>
            </a:r>
            <a:r>
              <a:rPr lang="ja-JP" altLang="en-US" sz="2105" b="1" dirty="0">
                <a:solidFill>
                  <a:srgbClr val="00B050"/>
                </a:solidFill>
              </a:rPr>
              <a:t>耳の中やブラッシングなど</a:t>
            </a:r>
            <a:r>
              <a:rPr lang="en-US" altLang="ja-JP" sz="2105" b="1" dirty="0">
                <a:solidFill>
                  <a:srgbClr val="00B050"/>
                </a:solidFill>
              </a:rPr>
              <a:t>)/</a:t>
            </a:r>
            <a:r>
              <a:rPr lang="ja-JP" altLang="en-US" sz="2105" b="1" dirty="0">
                <a:solidFill>
                  <a:srgbClr val="00B050"/>
                </a:solidFill>
              </a:rPr>
              <a:t>甘噛みのお話</a:t>
            </a:r>
            <a:endParaRPr lang="en-US" altLang="ja-JP" sz="2105" b="1" dirty="0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ja-JP" sz="2105" b="1" dirty="0">
                <a:solidFill>
                  <a:srgbClr val="00B050"/>
                </a:solidFill>
              </a:rPr>
              <a:t>2</a:t>
            </a:r>
            <a:r>
              <a:rPr lang="ja-JP" altLang="en-US" sz="2105" b="1" dirty="0">
                <a:solidFill>
                  <a:srgbClr val="00B050"/>
                </a:solidFill>
              </a:rPr>
              <a:t>月</a:t>
            </a:r>
            <a:r>
              <a:rPr lang="en-US" altLang="ja-JP" sz="2105" b="1" dirty="0">
                <a:solidFill>
                  <a:srgbClr val="00B050"/>
                </a:solidFill>
              </a:rPr>
              <a:t>15</a:t>
            </a:r>
            <a:r>
              <a:rPr lang="ja-JP" altLang="en-US" sz="2105" b="1" dirty="0">
                <a:solidFill>
                  <a:srgbClr val="00B050"/>
                </a:solidFill>
              </a:rPr>
              <a:t>日</a:t>
            </a:r>
            <a:r>
              <a:rPr lang="en-US" altLang="ja-JP" sz="2105" b="1" dirty="0">
                <a:solidFill>
                  <a:srgbClr val="00B050"/>
                </a:solidFill>
              </a:rPr>
              <a:t>(</a:t>
            </a:r>
            <a:r>
              <a:rPr lang="ja-JP" altLang="en-US" sz="2105" b="1" dirty="0">
                <a:solidFill>
                  <a:srgbClr val="00B050"/>
                </a:solidFill>
              </a:rPr>
              <a:t>土</a:t>
            </a:r>
            <a:r>
              <a:rPr lang="en-US" altLang="ja-JP" sz="2105" b="1" dirty="0">
                <a:solidFill>
                  <a:srgbClr val="00B050"/>
                </a:solidFill>
              </a:rPr>
              <a:t>)</a:t>
            </a:r>
            <a:r>
              <a:rPr lang="ja-JP" altLang="en-US" sz="2105" b="1" dirty="0">
                <a:solidFill>
                  <a:srgbClr val="00B050"/>
                </a:solidFill>
              </a:rPr>
              <a:t>　爪切り・足ふきの練習</a:t>
            </a:r>
            <a:r>
              <a:rPr lang="en-US" altLang="ja-JP" sz="2105" b="1" dirty="0">
                <a:solidFill>
                  <a:srgbClr val="00B050"/>
                </a:solidFill>
              </a:rPr>
              <a:t>/</a:t>
            </a:r>
            <a:r>
              <a:rPr lang="ja-JP" altLang="en-US" sz="2105" b="1" dirty="0">
                <a:solidFill>
                  <a:srgbClr val="00B050"/>
                </a:solidFill>
              </a:rPr>
              <a:t>避妊去勢のお話</a:t>
            </a:r>
            <a:endParaRPr lang="en-US" altLang="ja-JP" sz="2105" b="1" dirty="0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ja-JP" sz="2105" b="1" dirty="0">
                <a:solidFill>
                  <a:srgbClr val="00B050"/>
                </a:solidFill>
              </a:rPr>
              <a:t>2</a:t>
            </a:r>
            <a:r>
              <a:rPr lang="ja-JP" altLang="en-US" sz="2105" b="1" dirty="0">
                <a:solidFill>
                  <a:srgbClr val="00B050"/>
                </a:solidFill>
              </a:rPr>
              <a:t>月</a:t>
            </a:r>
            <a:r>
              <a:rPr lang="en-US" altLang="ja-JP" sz="2105" b="1" dirty="0">
                <a:solidFill>
                  <a:srgbClr val="00B050"/>
                </a:solidFill>
              </a:rPr>
              <a:t>22</a:t>
            </a:r>
            <a:r>
              <a:rPr lang="ja-JP" altLang="en-US" sz="2105" b="1" dirty="0">
                <a:solidFill>
                  <a:srgbClr val="00B050"/>
                </a:solidFill>
              </a:rPr>
              <a:t>日</a:t>
            </a:r>
            <a:r>
              <a:rPr lang="en-US" altLang="ja-JP" sz="2105" b="1" dirty="0">
                <a:solidFill>
                  <a:srgbClr val="00B050"/>
                </a:solidFill>
              </a:rPr>
              <a:t>(</a:t>
            </a:r>
            <a:r>
              <a:rPr lang="ja-JP" altLang="en-US" sz="2105" b="1" dirty="0">
                <a:solidFill>
                  <a:srgbClr val="00B050"/>
                </a:solidFill>
              </a:rPr>
              <a:t>土</a:t>
            </a:r>
            <a:r>
              <a:rPr lang="en-US" altLang="ja-JP" sz="2105" b="1" dirty="0">
                <a:solidFill>
                  <a:srgbClr val="00B050"/>
                </a:solidFill>
              </a:rPr>
              <a:t>)</a:t>
            </a:r>
            <a:r>
              <a:rPr lang="ja-JP" altLang="en-US" sz="2105" b="1" dirty="0">
                <a:solidFill>
                  <a:srgbClr val="00B050"/>
                </a:solidFill>
              </a:rPr>
              <a:t>　歯磨きの練習</a:t>
            </a:r>
            <a:r>
              <a:rPr lang="en-US" altLang="ja-JP" sz="2105" b="1" dirty="0">
                <a:solidFill>
                  <a:srgbClr val="00B050"/>
                </a:solidFill>
              </a:rPr>
              <a:t>/</a:t>
            </a:r>
            <a:r>
              <a:rPr lang="ja-JP" altLang="en-US" sz="2105" b="1" dirty="0">
                <a:solidFill>
                  <a:srgbClr val="00B050"/>
                </a:solidFill>
              </a:rPr>
              <a:t>予防のお話（ノミ・ダニ・フィラリア）</a:t>
            </a:r>
            <a:endParaRPr lang="en-US" altLang="ja-JP" sz="2105" b="1" dirty="0">
              <a:solidFill>
                <a:srgbClr val="00B05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253211" y="3997066"/>
            <a:ext cx="8497839" cy="4162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105" u="sng" dirty="0">
                <a:solidFill>
                  <a:schemeClr val="accent2"/>
                </a:solidFill>
              </a:rPr>
              <a:t>講義・実践の後、フリータイム（ワンちゃん同士の交流タイム）があります♪</a:t>
            </a:r>
          </a:p>
        </p:txBody>
      </p:sp>
      <p:grpSp>
        <p:nvGrpSpPr>
          <p:cNvPr id="18" name="グループ化 17"/>
          <p:cNvGrpSpPr/>
          <p:nvPr/>
        </p:nvGrpSpPr>
        <p:grpSpPr>
          <a:xfrm>
            <a:off x="55582" y="743511"/>
            <a:ext cx="1911285" cy="1095705"/>
            <a:chOff x="8422627" y="761053"/>
            <a:chExt cx="2079044" cy="1191879"/>
          </a:xfrm>
        </p:grpSpPr>
        <p:sp>
          <p:nvSpPr>
            <p:cNvPr id="2" name="円形吹き出し 1"/>
            <p:cNvSpPr/>
            <p:nvPr/>
          </p:nvSpPr>
          <p:spPr>
            <a:xfrm>
              <a:off x="8422627" y="761053"/>
              <a:ext cx="2079044" cy="1191879"/>
            </a:xfrm>
            <a:prstGeom prst="wedgeEllipseCallout">
              <a:avLst>
                <a:gd name="adj1" fmla="val 22739"/>
                <a:gd name="adj2" fmla="val 66663"/>
              </a:avLst>
            </a:prstGeom>
            <a:solidFill>
              <a:srgbClr val="FF9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655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8483858" y="963090"/>
              <a:ext cx="2017813" cy="8051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2105" b="1" dirty="0">
                  <a:solidFill>
                    <a:schemeClr val="bg1"/>
                  </a:solidFill>
                </a:rPr>
                <a:t>1</a:t>
              </a:r>
              <a:r>
                <a:rPr lang="ja-JP" altLang="en-US" sz="2105" b="1" dirty="0">
                  <a:solidFill>
                    <a:schemeClr val="bg1"/>
                  </a:solidFill>
                </a:rPr>
                <a:t>回のみの</a:t>
              </a:r>
              <a:endParaRPr lang="en-US" altLang="ja-JP" sz="2105" b="1" dirty="0">
                <a:solidFill>
                  <a:schemeClr val="bg1"/>
                </a:solidFill>
              </a:endParaRPr>
            </a:p>
            <a:p>
              <a:pPr algn="ctr"/>
              <a:r>
                <a:rPr lang="ja-JP" altLang="en-US" sz="2105" b="1" dirty="0">
                  <a:solidFill>
                    <a:schemeClr val="bg1"/>
                  </a:solidFill>
                </a:rPr>
                <a:t>ご参加でもＯＫ</a:t>
              </a:r>
              <a:endParaRPr lang="en-US" altLang="ja-JP" sz="2105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1011225" y="4409760"/>
            <a:ext cx="5178023" cy="2338120"/>
            <a:chOff x="692810" y="1723176"/>
            <a:chExt cx="2214210" cy="999820"/>
          </a:xfrm>
        </p:grpSpPr>
        <p:sp>
          <p:nvSpPr>
            <p:cNvPr id="11" name="テキスト ボックス 10"/>
            <p:cNvSpPr txBox="1"/>
            <p:nvPr/>
          </p:nvSpPr>
          <p:spPr>
            <a:xfrm>
              <a:off x="692810" y="2325094"/>
              <a:ext cx="1383418" cy="3979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105" b="1" dirty="0"/>
                <a:t>★参加費★</a:t>
              </a:r>
              <a:r>
                <a:rPr lang="ja-JP" altLang="en-US" sz="1471" dirty="0"/>
                <a:t>　　　</a:t>
              </a:r>
              <a:endParaRPr lang="en-US" altLang="ja-JP" sz="1471" dirty="0"/>
            </a:p>
            <a:p>
              <a:r>
                <a:rPr lang="ja-JP" altLang="en-US" sz="1471" dirty="0"/>
                <a:t>　　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￥</a:t>
              </a:r>
              <a:r>
                <a:rPr lang="en-US" altLang="ja-JP" sz="1871" dirty="0">
                  <a:solidFill>
                    <a:schemeClr val="bg1">
                      <a:lumMod val="50000"/>
                    </a:schemeClr>
                  </a:solidFill>
                </a:rPr>
                <a:t>1500/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回  （お土産付き♪）</a:t>
              </a:r>
            </a:p>
            <a:p>
              <a:endParaRPr lang="ja-JP" altLang="en-US" sz="147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692811" y="1723176"/>
              <a:ext cx="2214209" cy="4242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105" b="1" dirty="0"/>
                <a:t>★参加できるワンちゃん★</a:t>
              </a:r>
              <a:endParaRPr lang="en-US" altLang="ja-JP" sz="2105" b="1" dirty="0"/>
            </a:p>
            <a:p>
              <a:r>
                <a:rPr lang="ja-JP" altLang="en-US" sz="1471" dirty="0"/>
                <a:t>　</a:t>
              </a:r>
              <a:r>
                <a:rPr lang="ja-JP" altLang="en-US" sz="1871" dirty="0"/>
                <a:t>　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生後１歳までの各予防が済んでいるワンちゃん</a:t>
              </a:r>
              <a:endParaRPr lang="en-US" altLang="ja-JP" sz="1871" dirty="0">
                <a:solidFill>
                  <a:schemeClr val="bg1">
                    <a:lumMod val="50000"/>
                  </a:schemeClr>
                </a:solidFill>
              </a:endParaRPr>
            </a:p>
            <a:p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　　</a:t>
              </a:r>
              <a:r>
                <a:rPr lang="en-US" altLang="ja-JP" sz="1871" dirty="0">
                  <a:solidFill>
                    <a:schemeClr val="bg1">
                      <a:lumMod val="50000"/>
                    </a:schemeClr>
                  </a:solidFill>
                </a:rPr>
                <a:t>※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ワクチン接種、フィラリア・ノミマダニ予防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692811" y="2084244"/>
              <a:ext cx="1964012" cy="3011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105" b="1" dirty="0"/>
                <a:t>★持ち物★　</a:t>
              </a:r>
              <a:r>
                <a:rPr lang="ja-JP" altLang="en-US" sz="1471" b="1" dirty="0"/>
                <a:t>　</a:t>
              </a:r>
              <a:r>
                <a:rPr lang="ja-JP" altLang="en-US" sz="1471" dirty="0"/>
                <a:t>　</a:t>
              </a:r>
              <a:endParaRPr lang="en-US" altLang="ja-JP" sz="1471" dirty="0"/>
            </a:p>
            <a:p>
              <a:r>
                <a:rPr lang="ja-JP" altLang="en-US" sz="1471" dirty="0"/>
                <a:t>　</a:t>
              </a:r>
              <a:r>
                <a:rPr lang="ja-JP" altLang="en-US" sz="1471" dirty="0">
                  <a:solidFill>
                    <a:schemeClr val="bg1">
                      <a:lumMod val="50000"/>
                    </a:schemeClr>
                  </a:solidFill>
                </a:rPr>
                <a:t>　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リード、首輪、おやつ（小さくちぎれるもの</a:t>
              </a:r>
              <a:r>
                <a:rPr lang="ja-JP" altLang="en-US" sz="1471" dirty="0">
                  <a:solidFill>
                    <a:schemeClr val="bg1">
                      <a:lumMod val="50000"/>
                    </a:schemeClr>
                  </a:solidFill>
                </a:rPr>
                <a:t>）</a:t>
              </a:r>
            </a:p>
          </p:txBody>
        </p:sp>
      </p:grpSp>
      <p:pic>
        <p:nvPicPr>
          <p:cNvPr id="1030" name="Picture 6" descr="座る犬のイラスト | Loose Drawing | 無料で商用利用可なフリーイラスト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4994" y="5345659"/>
            <a:ext cx="1802272" cy="1802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グループ化 11"/>
          <p:cNvGrpSpPr/>
          <p:nvPr/>
        </p:nvGrpSpPr>
        <p:grpSpPr>
          <a:xfrm>
            <a:off x="7568710" y="4391176"/>
            <a:ext cx="2580464" cy="825533"/>
            <a:chOff x="3047372" y="1161508"/>
            <a:chExt cx="1103450" cy="353012"/>
          </a:xfrm>
        </p:grpSpPr>
        <p:sp>
          <p:nvSpPr>
            <p:cNvPr id="9" name="テキスト ボックス 8"/>
            <p:cNvSpPr txBox="1"/>
            <p:nvPr/>
          </p:nvSpPr>
          <p:spPr>
            <a:xfrm>
              <a:off x="3118170" y="1209040"/>
              <a:ext cx="78994" cy="1625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ja-JP" altLang="en-US" sz="1871" dirty="0"/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3119735" y="1246041"/>
              <a:ext cx="961853" cy="1625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871" dirty="0"/>
                <a:t>土曜日</a:t>
              </a:r>
              <a:r>
                <a:rPr lang="en-US" altLang="ja-JP" sz="1871" dirty="0"/>
                <a:t>14:00</a:t>
              </a:r>
              <a:r>
                <a:rPr lang="ja-JP" altLang="en-US" sz="1871" dirty="0"/>
                <a:t>～</a:t>
              </a:r>
              <a:r>
                <a:rPr lang="en-US" altLang="ja-JP" sz="1871" dirty="0"/>
                <a:t>15:00</a:t>
              </a:r>
            </a:p>
          </p:txBody>
        </p:sp>
        <p:sp>
          <p:nvSpPr>
            <p:cNvPr id="6" name="円/楕円 5"/>
            <p:cNvSpPr/>
            <p:nvPr/>
          </p:nvSpPr>
          <p:spPr>
            <a:xfrm>
              <a:off x="3047372" y="1161508"/>
              <a:ext cx="1103450" cy="353012"/>
            </a:xfrm>
            <a:prstGeom prst="ellipse">
              <a:avLst/>
            </a:prstGeom>
            <a:noFill/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655"/>
            </a:p>
          </p:txBody>
        </p:sp>
      </p:grpSp>
      <p:pic>
        <p:nvPicPr>
          <p:cNvPr id="14" name="Picture 4" descr="黄色い通学帽キャップのイラスト | 商用OKの無料イラスト素材サイト ツカッテ">
            <a:extLst>
              <a:ext uri="{FF2B5EF4-FFF2-40B4-BE49-F238E27FC236}">
                <a16:creationId xmlns:a16="http://schemas.microsoft.com/office/drawing/2014/main" id="{CA46FA3A-45EA-4EBF-F986-0364D12FE8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08903">
            <a:off x="8672529" y="5291499"/>
            <a:ext cx="499077" cy="407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52F4A12-54E2-A209-E4F2-7DAF56FCA29F}"/>
              </a:ext>
            </a:extLst>
          </p:cNvPr>
          <p:cNvSpPr txBox="1"/>
          <p:nvPr/>
        </p:nvSpPr>
        <p:spPr>
          <a:xfrm>
            <a:off x="4673048" y="5179652"/>
            <a:ext cx="547612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>
                <a:solidFill>
                  <a:schemeClr val="accent4">
                    <a:lumMod val="50000"/>
                  </a:schemeClr>
                </a:solidFill>
              </a:rPr>
              <a:t>最後に</a:t>
            </a:r>
          </a:p>
          <a:p>
            <a:pPr algn="ctr"/>
            <a:r>
              <a:rPr lang="ja-JP" altLang="en-US" sz="2000" b="1" dirty="0">
                <a:solidFill>
                  <a:schemeClr val="accent4">
                    <a:lumMod val="50000"/>
                  </a:schemeClr>
                </a:solidFill>
              </a:rPr>
              <a:t>診察台に乗ったり</a:t>
            </a:r>
          </a:p>
          <a:p>
            <a:pPr algn="ctr"/>
            <a:r>
              <a:rPr lang="ja-JP" altLang="en-US" sz="2000" b="1" dirty="0">
                <a:solidFill>
                  <a:schemeClr val="accent4">
                    <a:lumMod val="50000"/>
                  </a:schemeClr>
                </a:solidFill>
              </a:rPr>
              <a:t>エリザベスカラーを</a:t>
            </a:r>
          </a:p>
          <a:p>
            <a:pPr algn="ctr"/>
            <a:r>
              <a:rPr lang="ja-JP" altLang="en-US" sz="2000" b="1" dirty="0">
                <a:solidFill>
                  <a:schemeClr val="accent4">
                    <a:lumMod val="50000"/>
                  </a:schemeClr>
                </a:solidFill>
              </a:rPr>
              <a:t>つける練習もするよ</a:t>
            </a:r>
            <a:endParaRPr lang="en-US" altLang="ja-JP" sz="2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21" name="Picture 2" descr="かわいい♪フラッグ ガーランドの ゴージャスカラーデザイン イラスト | 商用フリー(無料)のイラスト素材なら「イラストマンション」">
            <a:extLst>
              <a:ext uri="{FF2B5EF4-FFF2-40B4-BE49-F238E27FC236}">
                <a16:creationId xmlns:a16="http://schemas.microsoft.com/office/drawing/2014/main" id="{5AD45B7D-1223-D60C-9ED2-A153D067A3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16" b="68901"/>
          <a:stretch/>
        </p:blipFill>
        <p:spPr bwMode="auto">
          <a:xfrm rot="1746979">
            <a:off x="7342864" y="648560"/>
            <a:ext cx="3465995" cy="865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1554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淡い色のレンガ壁のフレーム飾り枠イラスト | 無料イラスト かわいいフリー素材集 フレームぽけっと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160" y="0"/>
            <a:ext cx="10804406" cy="755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989443" y="1120891"/>
            <a:ext cx="6984604" cy="110004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ja-JP" altLang="en-US" sz="3274" b="1" dirty="0">
                <a:ln/>
                <a:solidFill>
                  <a:schemeClr val="accent3"/>
                </a:solidFill>
              </a:rPr>
              <a:t>パピーパーティー（子犬のしつけ教室）</a:t>
            </a:r>
            <a:endParaRPr lang="en-US" altLang="ja-JP" sz="3274" b="1" dirty="0">
              <a:ln/>
              <a:solidFill>
                <a:schemeClr val="accent3"/>
              </a:solidFill>
            </a:endParaRPr>
          </a:p>
          <a:p>
            <a:r>
              <a:rPr lang="ja-JP" altLang="en-US" sz="3274" b="1" dirty="0">
                <a:ln/>
                <a:solidFill>
                  <a:schemeClr val="accent3"/>
                </a:solidFill>
              </a:rPr>
              <a:t>　　　　　　　　に参加してみませんか？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58352" y="2333750"/>
            <a:ext cx="8909811" cy="17120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105" b="1" dirty="0">
                <a:solidFill>
                  <a:srgbClr val="9966FF"/>
                </a:solidFill>
              </a:rPr>
              <a:t>3</a:t>
            </a:r>
            <a:r>
              <a:rPr lang="ja-JP" altLang="en-US" sz="2105" b="1" dirty="0">
                <a:solidFill>
                  <a:srgbClr val="9966FF"/>
                </a:solidFill>
              </a:rPr>
              <a:t>月</a:t>
            </a:r>
            <a:r>
              <a:rPr lang="en-US" altLang="ja-JP" sz="2105" b="1" dirty="0">
                <a:solidFill>
                  <a:srgbClr val="9966FF"/>
                </a:solidFill>
              </a:rPr>
              <a:t>2</a:t>
            </a:r>
            <a:r>
              <a:rPr lang="ja-JP" altLang="en-US" sz="2105" b="1" dirty="0">
                <a:solidFill>
                  <a:srgbClr val="9966FF"/>
                </a:solidFill>
              </a:rPr>
              <a:t>日</a:t>
            </a:r>
            <a:r>
              <a:rPr lang="en-US" altLang="ja-JP" sz="2105" b="1" dirty="0">
                <a:solidFill>
                  <a:srgbClr val="9966FF"/>
                </a:solidFill>
              </a:rPr>
              <a:t>(</a:t>
            </a:r>
            <a:r>
              <a:rPr lang="ja-JP" altLang="en-US" sz="2105" b="1" dirty="0">
                <a:solidFill>
                  <a:srgbClr val="9966FF"/>
                </a:solidFill>
              </a:rPr>
              <a:t>土）　社会化プログラム（色んな人、物、音、芝生の感触に慣れるなど</a:t>
            </a:r>
            <a:r>
              <a:rPr lang="en-US" altLang="ja-JP" sz="2105" b="1" dirty="0">
                <a:solidFill>
                  <a:srgbClr val="9966FF"/>
                </a:solidFill>
              </a:rPr>
              <a:t>)</a:t>
            </a:r>
          </a:p>
          <a:p>
            <a:r>
              <a:rPr lang="en-US" altLang="ja-JP" sz="2105" b="1" dirty="0">
                <a:solidFill>
                  <a:srgbClr val="9966FF"/>
                </a:solidFill>
              </a:rPr>
              <a:t>3</a:t>
            </a:r>
            <a:r>
              <a:rPr lang="ja-JP" altLang="en-US" sz="2105" b="1" dirty="0">
                <a:solidFill>
                  <a:srgbClr val="9966FF"/>
                </a:solidFill>
              </a:rPr>
              <a:t>月</a:t>
            </a:r>
            <a:r>
              <a:rPr lang="en-US" altLang="ja-JP" sz="2105" b="1" dirty="0">
                <a:solidFill>
                  <a:srgbClr val="9966FF"/>
                </a:solidFill>
              </a:rPr>
              <a:t>16</a:t>
            </a:r>
            <a:r>
              <a:rPr lang="ja-JP" altLang="en-US" sz="2105" b="1" dirty="0">
                <a:solidFill>
                  <a:srgbClr val="9966FF"/>
                </a:solidFill>
              </a:rPr>
              <a:t>日</a:t>
            </a:r>
            <a:r>
              <a:rPr lang="en-US" altLang="ja-JP" sz="2105" b="1" dirty="0">
                <a:solidFill>
                  <a:srgbClr val="9966FF"/>
                </a:solidFill>
              </a:rPr>
              <a:t>(</a:t>
            </a:r>
            <a:r>
              <a:rPr lang="ja-JP" altLang="en-US" sz="2105" b="1" dirty="0">
                <a:solidFill>
                  <a:srgbClr val="9966FF"/>
                </a:solidFill>
              </a:rPr>
              <a:t>土）　ハンドリングプログラム（ハミガキ、ブラッシングなど）</a:t>
            </a:r>
          </a:p>
          <a:p>
            <a:r>
              <a:rPr lang="ja-JP" altLang="en-US" sz="2105" b="1" dirty="0">
                <a:solidFill>
                  <a:srgbClr val="9966FF"/>
                </a:solidFill>
              </a:rPr>
              <a:t>　　　　　　　　　無駄吠え対策</a:t>
            </a:r>
          </a:p>
          <a:p>
            <a:r>
              <a:rPr lang="en-US" altLang="ja-JP" sz="2105" b="1" dirty="0">
                <a:solidFill>
                  <a:srgbClr val="9966FF"/>
                </a:solidFill>
              </a:rPr>
              <a:t>3</a:t>
            </a:r>
            <a:r>
              <a:rPr lang="ja-JP" altLang="en-US" sz="2105" b="1" dirty="0">
                <a:solidFill>
                  <a:srgbClr val="9966FF"/>
                </a:solidFill>
              </a:rPr>
              <a:t>月</a:t>
            </a:r>
            <a:r>
              <a:rPr lang="en-US" altLang="ja-JP" sz="2105" b="1" dirty="0">
                <a:solidFill>
                  <a:srgbClr val="9966FF"/>
                </a:solidFill>
              </a:rPr>
              <a:t>30</a:t>
            </a:r>
            <a:r>
              <a:rPr lang="ja-JP" altLang="en-US" sz="2105" b="1" dirty="0">
                <a:solidFill>
                  <a:srgbClr val="9966FF"/>
                </a:solidFill>
              </a:rPr>
              <a:t>日</a:t>
            </a:r>
            <a:r>
              <a:rPr lang="en-US" altLang="ja-JP" sz="2105" b="1" dirty="0">
                <a:solidFill>
                  <a:srgbClr val="9966FF"/>
                </a:solidFill>
              </a:rPr>
              <a:t>(</a:t>
            </a:r>
            <a:r>
              <a:rPr lang="ja-JP" altLang="en-US" sz="2105" b="1" dirty="0">
                <a:solidFill>
                  <a:srgbClr val="9966FF"/>
                </a:solidFill>
              </a:rPr>
              <a:t>土）クレートトレーニング（ケージに入る練習）、爪切り・足ふきの練習</a:t>
            </a:r>
          </a:p>
          <a:p>
            <a:endParaRPr lang="en-US" altLang="ja-JP" sz="2105" b="1" dirty="0">
              <a:solidFill>
                <a:srgbClr val="9966FF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253211" y="3905807"/>
            <a:ext cx="8497839" cy="4162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105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講義・実践の後、フリータイム（ワンちゃん同士の交流タイム）があります♪</a:t>
            </a:r>
          </a:p>
        </p:txBody>
      </p:sp>
      <p:grpSp>
        <p:nvGrpSpPr>
          <p:cNvPr id="18" name="グループ化 17"/>
          <p:cNvGrpSpPr/>
          <p:nvPr/>
        </p:nvGrpSpPr>
        <p:grpSpPr>
          <a:xfrm>
            <a:off x="143701" y="1081518"/>
            <a:ext cx="1911285" cy="1095705"/>
            <a:chOff x="8422627" y="761053"/>
            <a:chExt cx="2079044" cy="1191879"/>
          </a:xfrm>
        </p:grpSpPr>
        <p:sp>
          <p:nvSpPr>
            <p:cNvPr id="2" name="円形吹き出し 1"/>
            <p:cNvSpPr/>
            <p:nvPr/>
          </p:nvSpPr>
          <p:spPr>
            <a:xfrm>
              <a:off x="8422627" y="761053"/>
              <a:ext cx="2079044" cy="1191879"/>
            </a:xfrm>
            <a:prstGeom prst="wedgeEllipseCallout">
              <a:avLst>
                <a:gd name="adj1" fmla="val 22739"/>
                <a:gd name="adj2" fmla="val 66663"/>
              </a:avLst>
            </a:prstGeom>
            <a:solidFill>
              <a:srgbClr val="FF9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655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8483858" y="963090"/>
              <a:ext cx="2017813" cy="8051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2105" b="1" dirty="0">
                  <a:solidFill>
                    <a:schemeClr val="bg1"/>
                  </a:solidFill>
                </a:rPr>
                <a:t>1</a:t>
              </a:r>
              <a:r>
                <a:rPr lang="ja-JP" altLang="en-US" sz="2105" b="1" dirty="0">
                  <a:solidFill>
                    <a:schemeClr val="bg1"/>
                  </a:solidFill>
                </a:rPr>
                <a:t>回のみの</a:t>
              </a:r>
              <a:endParaRPr lang="en-US" altLang="ja-JP" sz="2105" b="1" dirty="0">
                <a:solidFill>
                  <a:schemeClr val="bg1"/>
                </a:solidFill>
              </a:endParaRPr>
            </a:p>
            <a:p>
              <a:pPr algn="ctr"/>
              <a:r>
                <a:rPr lang="ja-JP" altLang="en-US" sz="2105" b="1" dirty="0">
                  <a:solidFill>
                    <a:schemeClr val="bg1"/>
                  </a:solidFill>
                </a:rPr>
                <a:t>ご参加でもＯＫ</a:t>
              </a:r>
              <a:endParaRPr lang="en-US" altLang="ja-JP" sz="2105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1011225" y="4409760"/>
            <a:ext cx="4951998" cy="2338120"/>
            <a:chOff x="692810" y="1723176"/>
            <a:chExt cx="2117558" cy="999820"/>
          </a:xfrm>
        </p:grpSpPr>
        <p:sp>
          <p:nvSpPr>
            <p:cNvPr id="11" name="テキスト ボックス 10"/>
            <p:cNvSpPr txBox="1"/>
            <p:nvPr/>
          </p:nvSpPr>
          <p:spPr>
            <a:xfrm>
              <a:off x="692810" y="2325094"/>
              <a:ext cx="2117558" cy="3979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105" b="1" dirty="0"/>
                <a:t>★参加費★</a:t>
              </a:r>
              <a:r>
                <a:rPr lang="ja-JP" altLang="en-US" sz="1471" dirty="0"/>
                <a:t>　　　</a:t>
              </a:r>
              <a:endParaRPr lang="en-US" altLang="ja-JP" sz="1471" dirty="0"/>
            </a:p>
            <a:p>
              <a:r>
                <a:rPr lang="ja-JP" altLang="en-US" sz="1471" dirty="0"/>
                <a:t>　　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￥</a:t>
              </a:r>
              <a:r>
                <a:rPr lang="en-US" altLang="ja-JP" sz="1871" dirty="0">
                  <a:solidFill>
                    <a:schemeClr val="bg1">
                      <a:lumMod val="50000"/>
                    </a:schemeClr>
                  </a:solidFill>
                </a:rPr>
                <a:t>1500/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回  （ハブラシと歯みがきガム付き♪）</a:t>
              </a:r>
            </a:p>
            <a:p>
              <a:endParaRPr lang="ja-JP" altLang="en-US" sz="147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692811" y="1723176"/>
              <a:ext cx="2111388" cy="4242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105" b="1" dirty="0"/>
                <a:t>★参加できるワンちゃん★</a:t>
              </a:r>
              <a:endParaRPr lang="en-US" altLang="ja-JP" sz="2105" b="1" dirty="0"/>
            </a:p>
            <a:p>
              <a:r>
                <a:rPr lang="ja-JP" altLang="en-US" sz="1471" dirty="0"/>
                <a:t>　</a:t>
              </a:r>
              <a:r>
                <a:rPr lang="ja-JP" altLang="en-US" sz="1871" dirty="0"/>
                <a:t>　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１歳までの各種予防が済んでいるワンちゃん</a:t>
              </a:r>
              <a:endParaRPr lang="en-US" altLang="ja-JP" sz="1871" dirty="0">
                <a:solidFill>
                  <a:schemeClr val="bg1">
                    <a:lumMod val="50000"/>
                  </a:schemeClr>
                </a:solidFill>
              </a:endParaRPr>
            </a:p>
            <a:p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　　</a:t>
              </a:r>
              <a:r>
                <a:rPr lang="en-US" altLang="ja-JP" sz="1871" dirty="0">
                  <a:solidFill>
                    <a:schemeClr val="bg1">
                      <a:lumMod val="50000"/>
                    </a:schemeClr>
                  </a:solidFill>
                </a:rPr>
                <a:t>※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ワクチン接種、フィラリア・ノミマダニ予防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692811" y="2084244"/>
              <a:ext cx="1964012" cy="3011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105" b="1" dirty="0"/>
                <a:t>★持ち物★　</a:t>
              </a:r>
              <a:r>
                <a:rPr lang="ja-JP" altLang="en-US" sz="1471" b="1" dirty="0"/>
                <a:t>　</a:t>
              </a:r>
              <a:r>
                <a:rPr lang="ja-JP" altLang="en-US" sz="1471" dirty="0"/>
                <a:t>　</a:t>
              </a:r>
              <a:endParaRPr lang="en-US" altLang="ja-JP" sz="1471" dirty="0"/>
            </a:p>
            <a:p>
              <a:r>
                <a:rPr lang="ja-JP" altLang="en-US" sz="1471" dirty="0"/>
                <a:t>　</a:t>
              </a:r>
              <a:r>
                <a:rPr lang="ja-JP" altLang="en-US" sz="1471" dirty="0">
                  <a:solidFill>
                    <a:schemeClr val="bg1">
                      <a:lumMod val="50000"/>
                    </a:schemeClr>
                  </a:solidFill>
                </a:rPr>
                <a:t>　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リード、首輪、おやつ（小さくちぎれるもの</a:t>
              </a:r>
              <a:r>
                <a:rPr lang="ja-JP" altLang="en-US" sz="1471" dirty="0">
                  <a:solidFill>
                    <a:schemeClr val="bg1">
                      <a:lumMod val="50000"/>
                    </a:schemeClr>
                  </a:solidFill>
                </a:rPr>
                <a:t>）</a:t>
              </a:r>
            </a:p>
          </p:txBody>
        </p:sp>
      </p:grpSp>
      <p:sp>
        <p:nvSpPr>
          <p:cNvPr id="19" name="テキスト ボックス 18"/>
          <p:cNvSpPr txBox="1"/>
          <p:nvPr/>
        </p:nvSpPr>
        <p:spPr>
          <a:xfrm>
            <a:off x="6393940" y="5288146"/>
            <a:ext cx="1923924" cy="11000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637" b="1" dirty="0">
                <a:solidFill>
                  <a:schemeClr val="accent4">
                    <a:lumMod val="50000"/>
                  </a:schemeClr>
                </a:solidFill>
              </a:rPr>
              <a:t>最後に</a:t>
            </a:r>
          </a:p>
          <a:p>
            <a:pPr algn="ctr"/>
            <a:r>
              <a:rPr lang="ja-JP" altLang="en-US" sz="1637" b="1" dirty="0">
                <a:solidFill>
                  <a:schemeClr val="accent4">
                    <a:lumMod val="50000"/>
                  </a:schemeClr>
                </a:solidFill>
              </a:rPr>
              <a:t>診察台に乗ったり</a:t>
            </a:r>
          </a:p>
          <a:p>
            <a:pPr algn="ctr"/>
            <a:r>
              <a:rPr lang="ja-JP" altLang="en-US" sz="1637" b="1" dirty="0">
                <a:solidFill>
                  <a:schemeClr val="accent4">
                    <a:lumMod val="50000"/>
                  </a:schemeClr>
                </a:solidFill>
              </a:rPr>
              <a:t>エリザベスカラーを</a:t>
            </a:r>
          </a:p>
          <a:p>
            <a:pPr algn="ctr"/>
            <a:r>
              <a:rPr lang="ja-JP" altLang="en-US" sz="1637" b="1" dirty="0">
                <a:solidFill>
                  <a:schemeClr val="accent4">
                    <a:lumMod val="50000"/>
                  </a:schemeClr>
                </a:solidFill>
              </a:rPr>
              <a:t>つける練習もするよ</a:t>
            </a:r>
            <a:endParaRPr lang="en-US" altLang="ja-JP" sz="1637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6340977" y="4388864"/>
            <a:ext cx="2580464" cy="825533"/>
            <a:chOff x="3047372" y="1161508"/>
            <a:chExt cx="1103450" cy="353012"/>
          </a:xfrm>
        </p:grpSpPr>
        <p:sp>
          <p:nvSpPr>
            <p:cNvPr id="9" name="テキスト ボックス 8"/>
            <p:cNvSpPr txBox="1"/>
            <p:nvPr/>
          </p:nvSpPr>
          <p:spPr>
            <a:xfrm>
              <a:off x="3118170" y="1263158"/>
              <a:ext cx="961853" cy="1625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871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土曜日</a:t>
              </a:r>
              <a:r>
                <a:rPr lang="en-US" altLang="ja-JP" sz="1871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14:00</a:t>
              </a:r>
              <a:r>
                <a:rPr lang="ja-JP" altLang="en-US" sz="1871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～</a:t>
              </a:r>
              <a:r>
                <a:rPr lang="en-US" altLang="ja-JP" sz="1871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15:00</a:t>
              </a:r>
              <a:endParaRPr lang="ja-JP" altLang="en-US" sz="1871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" name="円/楕円 5"/>
            <p:cNvSpPr/>
            <p:nvPr/>
          </p:nvSpPr>
          <p:spPr>
            <a:xfrm>
              <a:off x="3047372" y="1161508"/>
              <a:ext cx="1103450" cy="353012"/>
            </a:xfrm>
            <a:prstGeom prst="ellipse">
              <a:avLst/>
            </a:prstGeom>
            <a:noFill/>
            <a:ln w="28575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655"/>
            </a:p>
          </p:txBody>
        </p:sp>
      </p:grpSp>
      <p:pic>
        <p:nvPicPr>
          <p:cNvPr id="1026" name="Picture 2" descr="かわいい♪フラッグ ガーランドの ゴージャスカラーデザイン イラスト | 商用フリー(無料)のイラスト素材なら「イラストマンション」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16" b="68901"/>
          <a:stretch/>
        </p:blipFill>
        <p:spPr bwMode="auto">
          <a:xfrm rot="1746979">
            <a:off x="7342864" y="648560"/>
            <a:ext cx="3465995" cy="865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5982272F-222F-CD00-B5C7-8EFABDD975B0}"/>
              </a:ext>
            </a:extLst>
          </p:cNvPr>
          <p:cNvGrpSpPr/>
          <p:nvPr/>
        </p:nvGrpSpPr>
        <p:grpSpPr>
          <a:xfrm>
            <a:off x="8220374" y="4968117"/>
            <a:ext cx="1802272" cy="1852029"/>
            <a:chOff x="8184994" y="5295902"/>
            <a:chExt cx="1802272" cy="1852029"/>
          </a:xfrm>
        </p:grpSpPr>
        <p:pic>
          <p:nvPicPr>
            <p:cNvPr id="1030" name="Picture 6" descr="座る犬のイラスト | Loose Drawing | 無料で商用利用可なフリーイラスト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84994" y="5345659"/>
              <a:ext cx="1802272" cy="18022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4" descr="黄色い通学帽キャップのイラスト | 商用OKの無料イラスト素材サイト ツカッテ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08903">
              <a:off x="8645852" y="5295902"/>
              <a:ext cx="499077" cy="4079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80622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淡い色のレンガ壁のフレーム飾り枠イラスト | 無料イラスト かわいいフリー素材集 フレームぽけっと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160" y="0"/>
            <a:ext cx="10804406" cy="755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989443" y="1120891"/>
            <a:ext cx="6984604" cy="110004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ja-JP" altLang="en-US" sz="3274" b="1" dirty="0">
                <a:ln/>
                <a:solidFill>
                  <a:schemeClr val="accent3"/>
                </a:solidFill>
              </a:rPr>
              <a:t>パピーパーティー（子犬のしつけ教室）</a:t>
            </a:r>
            <a:endParaRPr lang="en-US" altLang="ja-JP" sz="3274" b="1" dirty="0">
              <a:ln/>
              <a:solidFill>
                <a:schemeClr val="accent3"/>
              </a:solidFill>
            </a:endParaRPr>
          </a:p>
          <a:p>
            <a:r>
              <a:rPr lang="ja-JP" altLang="en-US" sz="3274" b="1" dirty="0">
                <a:ln/>
                <a:solidFill>
                  <a:schemeClr val="accent3"/>
                </a:solidFill>
              </a:rPr>
              <a:t>　　　　　　　　に参加してみませんか？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40763" y="2263071"/>
            <a:ext cx="8993168" cy="17120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105" b="1" dirty="0">
                <a:solidFill>
                  <a:srgbClr val="9966FF"/>
                </a:solidFill>
              </a:rPr>
              <a:t>5</a:t>
            </a:r>
            <a:r>
              <a:rPr lang="ja-JP" altLang="en-US" sz="2105" b="1" dirty="0">
                <a:solidFill>
                  <a:srgbClr val="9966FF"/>
                </a:solidFill>
              </a:rPr>
              <a:t>月</a:t>
            </a:r>
            <a:r>
              <a:rPr lang="en-US" altLang="ja-JP" sz="2105" b="1" dirty="0">
                <a:solidFill>
                  <a:srgbClr val="9966FF"/>
                </a:solidFill>
              </a:rPr>
              <a:t>25</a:t>
            </a:r>
            <a:r>
              <a:rPr lang="ja-JP" altLang="en-US" sz="2105" b="1" dirty="0">
                <a:solidFill>
                  <a:srgbClr val="9966FF"/>
                </a:solidFill>
              </a:rPr>
              <a:t>日</a:t>
            </a:r>
            <a:r>
              <a:rPr lang="en-US" altLang="ja-JP" sz="2105" b="1" dirty="0">
                <a:solidFill>
                  <a:srgbClr val="9966FF"/>
                </a:solidFill>
              </a:rPr>
              <a:t>(</a:t>
            </a:r>
            <a:r>
              <a:rPr lang="ja-JP" altLang="en-US" sz="2105" b="1" dirty="0">
                <a:solidFill>
                  <a:srgbClr val="9966FF"/>
                </a:solidFill>
              </a:rPr>
              <a:t>土</a:t>
            </a:r>
            <a:r>
              <a:rPr lang="en-US" altLang="ja-JP" sz="2105" b="1" dirty="0">
                <a:solidFill>
                  <a:srgbClr val="9966FF"/>
                </a:solidFill>
              </a:rPr>
              <a:t>)</a:t>
            </a:r>
            <a:r>
              <a:rPr lang="ja-JP" altLang="en-US" sz="2105" b="1" dirty="0">
                <a:solidFill>
                  <a:srgbClr val="9966FF"/>
                </a:solidFill>
              </a:rPr>
              <a:t>　社会化プログラム（色んな人、物、音、芝生の感触に慣れるなど</a:t>
            </a:r>
            <a:r>
              <a:rPr lang="en-US" altLang="ja-JP" sz="2105" b="1" dirty="0">
                <a:solidFill>
                  <a:srgbClr val="9966FF"/>
                </a:solidFill>
              </a:rPr>
              <a:t>)</a:t>
            </a:r>
          </a:p>
          <a:p>
            <a:r>
              <a:rPr lang="en-US" altLang="ja-JP" sz="2105" b="1" dirty="0">
                <a:solidFill>
                  <a:srgbClr val="9966FF"/>
                </a:solidFill>
              </a:rPr>
              <a:t>6</a:t>
            </a:r>
            <a:r>
              <a:rPr lang="ja-JP" altLang="en-US" sz="2105" b="1" dirty="0">
                <a:solidFill>
                  <a:srgbClr val="9966FF"/>
                </a:solidFill>
              </a:rPr>
              <a:t>月</a:t>
            </a:r>
            <a:r>
              <a:rPr lang="en-US" altLang="ja-JP" sz="2105" b="1" dirty="0">
                <a:solidFill>
                  <a:srgbClr val="9966FF"/>
                </a:solidFill>
              </a:rPr>
              <a:t>8</a:t>
            </a:r>
            <a:r>
              <a:rPr lang="ja-JP" altLang="en-US" sz="2105" b="1" dirty="0">
                <a:solidFill>
                  <a:srgbClr val="9966FF"/>
                </a:solidFill>
              </a:rPr>
              <a:t>日</a:t>
            </a:r>
            <a:r>
              <a:rPr lang="en-US" altLang="ja-JP" sz="2105" b="1" dirty="0">
                <a:solidFill>
                  <a:srgbClr val="9966FF"/>
                </a:solidFill>
              </a:rPr>
              <a:t>(</a:t>
            </a:r>
            <a:r>
              <a:rPr lang="ja-JP" altLang="en-US" sz="2105" b="1" dirty="0">
                <a:solidFill>
                  <a:srgbClr val="9966FF"/>
                </a:solidFill>
              </a:rPr>
              <a:t>土）　ハンドリングプログラム（ハミガキ、ブラッシングなど）</a:t>
            </a:r>
          </a:p>
          <a:p>
            <a:r>
              <a:rPr lang="ja-JP" altLang="en-US" sz="2105" b="1" dirty="0">
                <a:solidFill>
                  <a:srgbClr val="9966FF"/>
                </a:solidFill>
              </a:rPr>
              <a:t>　　　　　　　　　無駄吠え対策</a:t>
            </a:r>
          </a:p>
          <a:p>
            <a:r>
              <a:rPr lang="en-US" altLang="ja-JP" sz="2105" b="1" dirty="0">
                <a:solidFill>
                  <a:srgbClr val="9966FF"/>
                </a:solidFill>
              </a:rPr>
              <a:t>6</a:t>
            </a:r>
            <a:r>
              <a:rPr lang="ja-JP" altLang="en-US" sz="2105" b="1" dirty="0">
                <a:solidFill>
                  <a:srgbClr val="9966FF"/>
                </a:solidFill>
              </a:rPr>
              <a:t>月</a:t>
            </a:r>
            <a:r>
              <a:rPr lang="en-US" altLang="ja-JP" sz="2105" b="1" dirty="0">
                <a:solidFill>
                  <a:srgbClr val="9966FF"/>
                </a:solidFill>
              </a:rPr>
              <a:t>15</a:t>
            </a:r>
            <a:r>
              <a:rPr lang="ja-JP" altLang="en-US" sz="2105" b="1" dirty="0">
                <a:solidFill>
                  <a:srgbClr val="9966FF"/>
                </a:solidFill>
              </a:rPr>
              <a:t>日</a:t>
            </a:r>
            <a:r>
              <a:rPr lang="en-US" altLang="ja-JP" sz="2105" b="1" dirty="0">
                <a:solidFill>
                  <a:srgbClr val="9966FF"/>
                </a:solidFill>
              </a:rPr>
              <a:t>(</a:t>
            </a:r>
            <a:r>
              <a:rPr lang="ja-JP" altLang="en-US" sz="2105" b="1" dirty="0">
                <a:solidFill>
                  <a:srgbClr val="9966FF"/>
                </a:solidFill>
              </a:rPr>
              <a:t>土）クレートトレーニング（ケージに入る練習）、爪切り・足ふきの練習</a:t>
            </a:r>
          </a:p>
          <a:p>
            <a:endParaRPr lang="en-US" altLang="ja-JP" sz="2105" b="1" dirty="0">
              <a:solidFill>
                <a:srgbClr val="9966FF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253211" y="3715982"/>
            <a:ext cx="8497839" cy="4162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105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講義・実践の後、フリータイム（ワンちゃん同士の交流タイム）があります♪</a:t>
            </a:r>
          </a:p>
        </p:txBody>
      </p:sp>
      <p:grpSp>
        <p:nvGrpSpPr>
          <p:cNvPr id="18" name="グループ化 17"/>
          <p:cNvGrpSpPr/>
          <p:nvPr/>
        </p:nvGrpSpPr>
        <p:grpSpPr>
          <a:xfrm>
            <a:off x="143701" y="1081518"/>
            <a:ext cx="1911285" cy="1095705"/>
            <a:chOff x="8422627" y="761053"/>
            <a:chExt cx="2079044" cy="1191879"/>
          </a:xfrm>
        </p:grpSpPr>
        <p:sp>
          <p:nvSpPr>
            <p:cNvPr id="2" name="円形吹き出し 1"/>
            <p:cNvSpPr/>
            <p:nvPr/>
          </p:nvSpPr>
          <p:spPr>
            <a:xfrm>
              <a:off x="8422627" y="761053"/>
              <a:ext cx="2079044" cy="1191879"/>
            </a:xfrm>
            <a:prstGeom prst="wedgeEllipseCallout">
              <a:avLst>
                <a:gd name="adj1" fmla="val 22739"/>
                <a:gd name="adj2" fmla="val 66663"/>
              </a:avLst>
            </a:prstGeom>
            <a:solidFill>
              <a:srgbClr val="FF9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655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8483858" y="963090"/>
              <a:ext cx="2017813" cy="8051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2105" b="1" dirty="0">
                  <a:solidFill>
                    <a:schemeClr val="bg1"/>
                  </a:solidFill>
                </a:rPr>
                <a:t>1</a:t>
              </a:r>
              <a:r>
                <a:rPr lang="ja-JP" altLang="en-US" sz="2105" b="1" dirty="0">
                  <a:solidFill>
                    <a:schemeClr val="bg1"/>
                  </a:solidFill>
                </a:rPr>
                <a:t>回のみの</a:t>
              </a:r>
              <a:endParaRPr lang="en-US" altLang="ja-JP" sz="2105" b="1" dirty="0">
                <a:solidFill>
                  <a:schemeClr val="bg1"/>
                </a:solidFill>
              </a:endParaRPr>
            </a:p>
            <a:p>
              <a:pPr algn="ctr"/>
              <a:r>
                <a:rPr lang="ja-JP" altLang="en-US" sz="2105" b="1" dirty="0">
                  <a:solidFill>
                    <a:schemeClr val="bg1"/>
                  </a:solidFill>
                </a:rPr>
                <a:t>ご参加でもＯＫ</a:t>
              </a:r>
              <a:endParaRPr lang="en-US" altLang="ja-JP" sz="2105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970134" y="4258929"/>
            <a:ext cx="4951998" cy="2338120"/>
            <a:chOff x="692810" y="1723176"/>
            <a:chExt cx="2117558" cy="999820"/>
          </a:xfrm>
        </p:grpSpPr>
        <p:sp>
          <p:nvSpPr>
            <p:cNvPr id="11" name="テキスト ボックス 10"/>
            <p:cNvSpPr txBox="1"/>
            <p:nvPr/>
          </p:nvSpPr>
          <p:spPr>
            <a:xfrm>
              <a:off x="692810" y="2325094"/>
              <a:ext cx="2117558" cy="3979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105" b="1" dirty="0"/>
                <a:t>★参加費★</a:t>
              </a:r>
              <a:r>
                <a:rPr lang="ja-JP" altLang="en-US" sz="1471" dirty="0"/>
                <a:t>　　　</a:t>
              </a:r>
              <a:endParaRPr lang="en-US" altLang="ja-JP" sz="1471" dirty="0"/>
            </a:p>
            <a:p>
              <a:r>
                <a:rPr lang="ja-JP" altLang="en-US" sz="1471" dirty="0"/>
                <a:t>　　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￥</a:t>
              </a:r>
              <a:r>
                <a:rPr lang="en-US" altLang="ja-JP" sz="1871" dirty="0">
                  <a:solidFill>
                    <a:schemeClr val="bg1">
                      <a:lumMod val="50000"/>
                    </a:schemeClr>
                  </a:solidFill>
                </a:rPr>
                <a:t>1500/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回  （ハブラシと歯みがきガム付き♪）</a:t>
              </a:r>
            </a:p>
            <a:p>
              <a:endParaRPr lang="ja-JP" altLang="en-US" sz="147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692811" y="1723176"/>
              <a:ext cx="2111388" cy="4242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105" b="1" dirty="0"/>
                <a:t>★参加できるワンちゃん★</a:t>
              </a:r>
              <a:endParaRPr lang="en-US" altLang="ja-JP" sz="2105" b="1" dirty="0"/>
            </a:p>
            <a:p>
              <a:r>
                <a:rPr lang="ja-JP" altLang="en-US" sz="1471" dirty="0"/>
                <a:t>　</a:t>
              </a:r>
              <a:r>
                <a:rPr lang="ja-JP" altLang="en-US" sz="1871" dirty="0"/>
                <a:t>　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１歳までの各種予防が済んでいるワンちゃん</a:t>
              </a:r>
              <a:endParaRPr lang="en-US" altLang="ja-JP" sz="1871" dirty="0">
                <a:solidFill>
                  <a:schemeClr val="bg1">
                    <a:lumMod val="50000"/>
                  </a:schemeClr>
                </a:solidFill>
              </a:endParaRPr>
            </a:p>
            <a:p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　　</a:t>
              </a:r>
              <a:r>
                <a:rPr lang="en-US" altLang="ja-JP" sz="1871" dirty="0">
                  <a:solidFill>
                    <a:schemeClr val="bg1">
                      <a:lumMod val="50000"/>
                    </a:schemeClr>
                  </a:solidFill>
                </a:rPr>
                <a:t>※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ワクチン接種、フィラリア・ノミマダニ予防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692811" y="2084244"/>
              <a:ext cx="1964012" cy="3011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105" b="1" dirty="0"/>
                <a:t>★持ち物★　</a:t>
              </a:r>
              <a:r>
                <a:rPr lang="ja-JP" altLang="en-US" sz="1471" b="1" dirty="0"/>
                <a:t>　</a:t>
              </a:r>
              <a:r>
                <a:rPr lang="ja-JP" altLang="en-US" sz="1471" dirty="0"/>
                <a:t>　</a:t>
              </a:r>
              <a:endParaRPr lang="en-US" altLang="ja-JP" sz="1471" dirty="0"/>
            </a:p>
            <a:p>
              <a:r>
                <a:rPr lang="ja-JP" altLang="en-US" sz="1471" dirty="0"/>
                <a:t>　</a:t>
              </a:r>
              <a:r>
                <a:rPr lang="ja-JP" altLang="en-US" sz="1471" dirty="0">
                  <a:solidFill>
                    <a:schemeClr val="bg1">
                      <a:lumMod val="50000"/>
                    </a:schemeClr>
                  </a:solidFill>
                </a:rPr>
                <a:t>　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リード、首輪、おやつ（小さくちぎれるもの</a:t>
              </a:r>
              <a:r>
                <a:rPr lang="ja-JP" altLang="en-US" sz="1471" dirty="0">
                  <a:solidFill>
                    <a:schemeClr val="bg1">
                      <a:lumMod val="50000"/>
                    </a:schemeClr>
                  </a:solidFill>
                </a:rPr>
                <a:t>）</a:t>
              </a:r>
            </a:p>
          </p:txBody>
        </p:sp>
      </p:grpSp>
      <p:sp>
        <p:nvSpPr>
          <p:cNvPr id="19" name="テキスト ボックス 18"/>
          <p:cNvSpPr txBox="1"/>
          <p:nvPr/>
        </p:nvSpPr>
        <p:spPr>
          <a:xfrm>
            <a:off x="6248864" y="5249310"/>
            <a:ext cx="1923925" cy="11000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637" b="1" dirty="0">
                <a:solidFill>
                  <a:srgbClr val="FF9966"/>
                </a:solidFill>
              </a:rPr>
              <a:t>最後に</a:t>
            </a:r>
          </a:p>
          <a:p>
            <a:pPr algn="ctr"/>
            <a:r>
              <a:rPr lang="ja-JP" altLang="en-US" sz="1637" b="1" dirty="0">
                <a:solidFill>
                  <a:srgbClr val="FF9966"/>
                </a:solidFill>
              </a:rPr>
              <a:t>診察台に乗ったり</a:t>
            </a:r>
          </a:p>
          <a:p>
            <a:pPr algn="ctr"/>
            <a:r>
              <a:rPr lang="ja-JP" altLang="en-US" sz="1637" b="1" dirty="0">
                <a:solidFill>
                  <a:srgbClr val="FF9966"/>
                </a:solidFill>
              </a:rPr>
              <a:t>エリザベスカラーを</a:t>
            </a:r>
          </a:p>
          <a:p>
            <a:pPr algn="ctr"/>
            <a:r>
              <a:rPr lang="ja-JP" altLang="en-US" sz="1637" b="1" dirty="0">
                <a:solidFill>
                  <a:srgbClr val="FF9966"/>
                </a:solidFill>
              </a:rPr>
              <a:t>つける練習もするよ</a:t>
            </a:r>
          </a:p>
        </p:txBody>
      </p:sp>
      <p:pic>
        <p:nvPicPr>
          <p:cNvPr id="1030" name="Picture 6" descr="座る犬のイラスト | Loose Drawing | 無料で商用利用可なフリーイラスト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407" y="5103301"/>
            <a:ext cx="1802272" cy="1802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グループ化 11"/>
          <p:cNvGrpSpPr/>
          <p:nvPr/>
        </p:nvGrpSpPr>
        <p:grpSpPr>
          <a:xfrm>
            <a:off x="7035743" y="4217408"/>
            <a:ext cx="2580464" cy="825533"/>
            <a:chOff x="3047372" y="1161508"/>
            <a:chExt cx="1103450" cy="353012"/>
          </a:xfrm>
        </p:grpSpPr>
        <p:sp>
          <p:nvSpPr>
            <p:cNvPr id="9" name="テキスト ボックス 8"/>
            <p:cNvSpPr txBox="1"/>
            <p:nvPr/>
          </p:nvSpPr>
          <p:spPr>
            <a:xfrm>
              <a:off x="3118170" y="1263158"/>
              <a:ext cx="961853" cy="1625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871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土曜日</a:t>
              </a:r>
              <a:r>
                <a:rPr lang="en-US" altLang="ja-JP" sz="1871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14:00</a:t>
              </a:r>
              <a:r>
                <a:rPr lang="ja-JP" altLang="en-US" sz="1871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～</a:t>
              </a:r>
              <a:r>
                <a:rPr lang="en-US" altLang="ja-JP" sz="1871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15:00</a:t>
              </a:r>
            </a:p>
          </p:txBody>
        </p:sp>
        <p:sp>
          <p:nvSpPr>
            <p:cNvPr id="6" name="円/楕円 5"/>
            <p:cNvSpPr/>
            <p:nvPr/>
          </p:nvSpPr>
          <p:spPr>
            <a:xfrm>
              <a:off x="3047372" y="1161508"/>
              <a:ext cx="1103450" cy="353012"/>
            </a:xfrm>
            <a:prstGeom prst="ellipse">
              <a:avLst/>
            </a:prstGeom>
            <a:noFill/>
            <a:ln w="28575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655"/>
            </a:p>
          </p:txBody>
        </p:sp>
      </p:grpSp>
      <p:pic>
        <p:nvPicPr>
          <p:cNvPr id="1026" name="Picture 2" descr="かわいい♪フラッグ ガーランドの ゴージャスカラーデザイン イラスト | 商用フリー(無料)のイラスト素材なら「イラストマンション」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16" b="68901"/>
          <a:stretch/>
        </p:blipFill>
        <p:spPr bwMode="auto">
          <a:xfrm rot="1746979">
            <a:off x="7342864" y="648560"/>
            <a:ext cx="3465995" cy="865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黄色い通学帽キャップのイラスト | 商用OKの無料イラスト素材サイト ツカッテ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08903">
            <a:off x="8582625" y="5064085"/>
            <a:ext cx="499077" cy="407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3798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淡い色のレンガ壁のフレーム飾り枠イラスト | 無料イラスト かわいいフリー素材集 フレームぽけっと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160" y="0"/>
            <a:ext cx="10804406" cy="755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989443" y="1120891"/>
            <a:ext cx="6984604" cy="110004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ja-JP" altLang="en-US" sz="3274" b="1" dirty="0">
                <a:ln/>
                <a:solidFill>
                  <a:schemeClr val="accent3"/>
                </a:solidFill>
              </a:rPr>
              <a:t>パピーパーティー（子犬のしつけ教室）</a:t>
            </a:r>
            <a:endParaRPr lang="en-US" altLang="ja-JP" sz="3274" b="1" dirty="0">
              <a:ln/>
              <a:solidFill>
                <a:schemeClr val="accent3"/>
              </a:solidFill>
            </a:endParaRPr>
          </a:p>
          <a:p>
            <a:r>
              <a:rPr lang="ja-JP" altLang="en-US" sz="3274" b="1" dirty="0">
                <a:ln/>
                <a:solidFill>
                  <a:schemeClr val="accent3"/>
                </a:solidFill>
              </a:rPr>
              <a:t>　　　　　　　　に参加してみませんか？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58352" y="2333750"/>
            <a:ext cx="8743099" cy="17120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105" b="1" dirty="0">
                <a:solidFill>
                  <a:srgbClr val="FF3399"/>
                </a:solidFill>
              </a:rPr>
              <a:t>4</a:t>
            </a:r>
            <a:r>
              <a:rPr lang="ja-JP" altLang="en-US" sz="2105" b="1" dirty="0">
                <a:solidFill>
                  <a:srgbClr val="FF3399"/>
                </a:solidFill>
              </a:rPr>
              <a:t>月</a:t>
            </a:r>
            <a:r>
              <a:rPr lang="en-US" altLang="ja-JP" sz="2105" b="1" dirty="0">
                <a:solidFill>
                  <a:srgbClr val="FF3399"/>
                </a:solidFill>
              </a:rPr>
              <a:t>7</a:t>
            </a:r>
            <a:r>
              <a:rPr lang="ja-JP" altLang="en-US" sz="2105" b="1" dirty="0">
                <a:solidFill>
                  <a:srgbClr val="FF3399"/>
                </a:solidFill>
              </a:rPr>
              <a:t>日</a:t>
            </a:r>
            <a:r>
              <a:rPr lang="en-US" altLang="ja-JP" sz="2105" b="1" dirty="0">
                <a:solidFill>
                  <a:srgbClr val="FF3399"/>
                </a:solidFill>
              </a:rPr>
              <a:t>(</a:t>
            </a:r>
            <a:r>
              <a:rPr lang="ja-JP" altLang="en-US" sz="2105" b="1" dirty="0">
                <a:solidFill>
                  <a:srgbClr val="FF3399"/>
                </a:solidFill>
              </a:rPr>
              <a:t>金）　コマンドトレーニング（ふせ・まての練習）、シャンプーのやり方</a:t>
            </a:r>
          </a:p>
          <a:p>
            <a:r>
              <a:rPr lang="en-US" altLang="ja-JP" sz="2105" b="1" dirty="0">
                <a:solidFill>
                  <a:srgbClr val="FF3399"/>
                </a:solidFill>
              </a:rPr>
              <a:t>4</a:t>
            </a:r>
            <a:r>
              <a:rPr lang="ja-JP" altLang="en-US" sz="2105" b="1" dirty="0">
                <a:solidFill>
                  <a:srgbClr val="FF3399"/>
                </a:solidFill>
              </a:rPr>
              <a:t>月</a:t>
            </a:r>
            <a:r>
              <a:rPr lang="en-US" altLang="ja-JP" sz="2105" b="1" dirty="0">
                <a:solidFill>
                  <a:srgbClr val="FF3399"/>
                </a:solidFill>
              </a:rPr>
              <a:t>14</a:t>
            </a:r>
            <a:r>
              <a:rPr lang="ja-JP" altLang="en-US" sz="2105" b="1" dirty="0">
                <a:solidFill>
                  <a:srgbClr val="FF3399"/>
                </a:solidFill>
              </a:rPr>
              <a:t>日</a:t>
            </a:r>
            <a:r>
              <a:rPr lang="en-US" altLang="ja-JP" sz="2105" b="1" dirty="0">
                <a:solidFill>
                  <a:srgbClr val="FF3399"/>
                </a:solidFill>
              </a:rPr>
              <a:t>(</a:t>
            </a:r>
            <a:r>
              <a:rPr lang="ja-JP" altLang="en-US" sz="2105" b="1" dirty="0">
                <a:solidFill>
                  <a:srgbClr val="FF3399"/>
                </a:solidFill>
              </a:rPr>
              <a:t>金）　ハンドリングプログラム（ハミガキ、ブラッシング）、甘噛み対策</a:t>
            </a:r>
          </a:p>
          <a:p>
            <a:r>
              <a:rPr lang="en-US" altLang="ja-JP" sz="2105" b="1" dirty="0">
                <a:solidFill>
                  <a:srgbClr val="FF3399"/>
                </a:solidFill>
              </a:rPr>
              <a:t>4</a:t>
            </a:r>
            <a:r>
              <a:rPr lang="ja-JP" altLang="en-US" sz="2105" b="1" dirty="0">
                <a:solidFill>
                  <a:srgbClr val="FF3399"/>
                </a:solidFill>
              </a:rPr>
              <a:t>月</a:t>
            </a:r>
            <a:r>
              <a:rPr lang="en-US" altLang="ja-JP" sz="2105" b="1" dirty="0">
                <a:solidFill>
                  <a:srgbClr val="FF3399"/>
                </a:solidFill>
              </a:rPr>
              <a:t>21</a:t>
            </a:r>
            <a:r>
              <a:rPr lang="ja-JP" altLang="en-US" sz="2105" b="1" dirty="0">
                <a:solidFill>
                  <a:srgbClr val="FF3399"/>
                </a:solidFill>
              </a:rPr>
              <a:t>日</a:t>
            </a:r>
            <a:r>
              <a:rPr lang="en-US" altLang="ja-JP" sz="2105" b="1" dirty="0">
                <a:solidFill>
                  <a:srgbClr val="FF3399"/>
                </a:solidFill>
              </a:rPr>
              <a:t>(</a:t>
            </a:r>
            <a:r>
              <a:rPr lang="ja-JP" altLang="en-US" sz="2105" b="1" dirty="0">
                <a:solidFill>
                  <a:srgbClr val="FF3399"/>
                </a:solidFill>
              </a:rPr>
              <a:t>金）　トイレトレーニング</a:t>
            </a:r>
          </a:p>
          <a:p>
            <a:r>
              <a:rPr lang="ja-JP" altLang="en-US" sz="2105" b="1" dirty="0">
                <a:solidFill>
                  <a:srgbClr val="FF3399"/>
                </a:solidFill>
              </a:rPr>
              <a:t>　　　　　　　　　爪切りの練習、クレートトレーニング（ケージに入る練習）</a:t>
            </a:r>
          </a:p>
          <a:p>
            <a:endParaRPr lang="en-US" altLang="ja-JP" sz="2105" b="1" dirty="0">
              <a:solidFill>
                <a:srgbClr val="FF3399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127488" y="3752768"/>
            <a:ext cx="8497839" cy="4162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105" u="sng" dirty="0">
                <a:solidFill>
                  <a:schemeClr val="accent4">
                    <a:lumMod val="50000"/>
                  </a:schemeClr>
                </a:solidFill>
              </a:rPr>
              <a:t>講義・実践の後、フリータイム（ワンちゃん同士の交流タイム）があります♪</a:t>
            </a:r>
          </a:p>
        </p:txBody>
      </p:sp>
      <p:grpSp>
        <p:nvGrpSpPr>
          <p:cNvPr id="18" name="グループ化 17"/>
          <p:cNvGrpSpPr/>
          <p:nvPr/>
        </p:nvGrpSpPr>
        <p:grpSpPr>
          <a:xfrm>
            <a:off x="143701" y="1081518"/>
            <a:ext cx="1911285" cy="1095705"/>
            <a:chOff x="8422627" y="761053"/>
            <a:chExt cx="2079044" cy="1191879"/>
          </a:xfrm>
        </p:grpSpPr>
        <p:sp>
          <p:nvSpPr>
            <p:cNvPr id="2" name="円形吹き出し 1"/>
            <p:cNvSpPr/>
            <p:nvPr/>
          </p:nvSpPr>
          <p:spPr>
            <a:xfrm>
              <a:off x="8422627" y="761053"/>
              <a:ext cx="2079044" cy="1191879"/>
            </a:xfrm>
            <a:prstGeom prst="wedgeEllipseCallout">
              <a:avLst>
                <a:gd name="adj1" fmla="val 22739"/>
                <a:gd name="adj2" fmla="val 66663"/>
              </a:avLst>
            </a:prstGeom>
            <a:solidFill>
              <a:srgbClr val="FF9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655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8483858" y="963090"/>
              <a:ext cx="2017813" cy="8051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2105" b="1" dirty="0">
                  <a:solidFill>
                    <a:schemeClr val="bg1"/>
                  </a:solidFill>
                </a:rPr>
                <a:t>1</a:t>
              </a:r>
              <a:r>
                <a:rPr lang="ja-JP" altLang="en-US" sz="2105" b="1" dirty="0">
                  <a:solidFill>
                    <a:schemeClr val="bg1"/>
                  </a:solidFill>
                </a:rPr>
                <a:t>回のみの</a:t>
              </a:r>
              <a:endParaRPr lang="en-US" altLang="ja-JP" sz="2105" b="1" dirty="0">
                <a:solidFill>
                  <a:schemeClr val="bg1"/>
                </a:solidFill>
              </a:endParaRPr>
            </a:p>
            <a:p>
              <a:pPr algn="ctr"/>
              <a:r>
                <a:rPr lang="ja-JP" altLang="en-US" sz="2105" b="1" dirty="0">
                  <a:solidFill>
                    <a:schemeClr val="bg1"/>
                  </a:solidFill>
                </a:rPr>
                <a:t>ご参加でもＯＫ</a:t>
              </a:r>
              <a:endParaRPr lang="en-US" altLang="ja-JP" sz="2105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1066682" y="4206674"/>
            <a:ext cx="4951998" cy="2338120"/>
            <a:chOff x="692810" y="1723176"/>
            <a:chExt cx="2117558" cy="999820"/>
          </a:xfrm>
        </p:grpSpPr>
        <p:sp>
          <p:nvSpPr>
            <p:cNvPr id="11" name="テキスト ボックス 10"/>
            <p:cNvSpPr txBox="1"/>
            <p:nvPr/>
          </p:nvSpPr>
          <p:spPr>
            <a:xfrm>
              <a:off x="692810" y="2325094"/>
              <a:ext cx="2117558" cy="3979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105" b="1" dirty="0"/>
                <a:t>★参加費★</a:t>
              </a:r>
              <a:r>
                <a:rPr lang="ja-JP" altLang="en-US" sz="1471" dirty="0"/>
                <a:t>　　　</a:t>
              </a:r>
              <a:endParaRPr lang="en-US" altLang="ja-JP" sz="1471" dirty="0"/>
            </a:p>
            <a:p>
              <a:r>
                <a:rPr lang="ja-JP" altLang="en-US" sz="1471" dirty="0"/>
                <a:t>　　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￥</a:t>
              </a:r>
              <a:r>
                <a:rPr lang="en-US" altLang="ja-JP" sz="1871" dirty="0">
                  <a:solidFill>
                    <a:schemeClr val="bg1">
                      <a:lumMod val="50000"/>
                    </a:schemeClr>
                  </a:solidFill>
                </a:rPr>
                <a:t>1500/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回  （ハブラシと歯みがきガム付き♪）</a:t>
              </a:r>
            </a:p>
            <a:p>
              <a:endParaRPr lang="ja-JP" altLang="en-US" sz="147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692811" y="1723176"/>
              <a:ext cx="2111388" cy="4242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105" b="1" dirty="0"/>
                <a:t>★参加できるワンちゃん★</a:t>
              </a:r>
              <a:endParaRPr lang="en-US" altLang="ja-JP" sz="2105" b="1" dirty="0"/>
            </a:p>
            <a:p>
              <a:r>
                <a:rPr lang="ja-JP" altLang="en-US" sz="1471" dirty="0"/>
                <a:t>　</a:t>
              </a:r>
              <a:r>
                <a:rPr lang="ja-JP" altLang="en-US" sz="1871" dirty="0"/>
                <a:t>　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１歳までの各種予防が済んでいるワンちゃん</a:t>
              </a:r>
              <a:endParaRPr lang="en-US" altLang="ja-JP" sz="1871" dirty="0">
                <a:solidFill>
                  <a:schemeClr val="bg1">
                    <a:lumMod val="50000"/>
                  </a:schemeClr>
                </a:solidFill>
              </a:endParaRPr>
            </a:p>
            <a:p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　　</a:t>
              </a:r>
              <a:r>
                <a:rPr lang="en-US" altLang="ja-JP" sz="1871" dirty="0">
                  <a:solidFill>
                    <a:schemeClr val="bg1">
                      <a:lumMod val="50000"/>
                    </a:schemeClr>
                  </a:solidFill>
                </a:rPr>
                <a:t>※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ワクチン接種、フィラリア・ノミマダニ予防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692811" y="2084244"/>
              <a:ext cx="1964012" cy="3011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105" b="1" dirty="0"/>
                <a:t>★持ち物★　</a:t>
              </a:r>
              <a:r>
                <a:rPr lang="ja-JP" altLang="en-US" sz="1471" b="1" dirty="0"/>
                <a:t>　</a:t>
              </a:r>
              <a:r>
                <a:rPr lang="ja-JP" altLang="en-US" sz="1471" dirty="0"/>
                <a:t>　</a:t>
              </a:r>
              <a:endParaRPr lang="en-US" altLang="ja-JP" sz="1471" dirty="0"/>
            </a:p>
            <a:p>
              <a:r>
                <a:rPr lang="ja-JP" altLang="en-US" sz="1471" dirty="0"/>
                <a:t>　</a:t>
              </a:r>
              <a:r>
                <a:rPr lang="ja-JP" altLang="en-US" sz="1471" dirty="0">
                  <a:solidFill>
                    <a:schemeClr val="bg1">
                      <a:lumMod val="50000"/>
                    </a:schemeClr>
                  </a:solidFill>
                </a:rPr>
                <a:t>　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リード、首輪、おやつ（小さくちぎれるもの</a:t>
              </a:r>
              <a:r>
                <a:rPr lang="ja-JP" altLang="en-US" sz="1471" dirty="0">
                  <a:solidFill>
                    <a:schemeClr val="bg1">
                      <a:lumMod val="50000"/>
                    </a:schemeClr>
                  </a:solidFill>
                </a:rPr>
                <a:t>）</a:t>
              </a:r>
            </a:p>
          </p:txBody>
        </p:sp>
      </p:grpSp>
      <p:sp>
        <p:nvSpPr>
          <p:cNvPr id="19" name="テキスト ボックス 18"/>
          <p:cNvSpPr txBox="1"/>
          <p:nvPr/>
        </p:nvSpPr>
        <p:spPr>
          <a:xfrm>
            <a:off x="5985988" y="5283625"/>
            <a:ext cx="2121093" cy="5961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37" b="1" dirty="0">
                <a:solidFill>
                  <a:schemeClr val="accent4">
                    <a:lumMod val="50000"/>
                  </a:schemeClr>
                </a:solidFill>
              </a:rPr>
              <a:t>混雑緩和のため</a:t>
            </a:r>
            <a:endParaRPr lang="en-US" altLang="ja-JP" sz="1637" b="1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ja-JP" altLang="en-US" sz="1637" b="1" dirty="0">
                <a:solidFill>
                  <a:schemeClr val="accent4">
                    <a:lumMod val="50000"/>
                  </a:schemeClr>
                </a:solidFill>
              </a:rPr>
              <a:t>各回３組さま限定です</a:t>
            </a:r>
            <a:endParaRPr lang="en-US" altLang="ja-JP" sz="1637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030" name="Picture 6" descr="座る犬のイラスト | Loose Drawing | 無料で商用利用可なフリーイラスト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0827" y="5051046"/>
            <a:ext cx="1802272" cy="1802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グループ化 11"/>
          <p:cNvGrpSpPr/>
          <p:nvPr/>
        </p:nvGrpSpPr>
        <p:grpSpPr>
          <a:xfrm>
            <a:off x="6826785" y="4192949"/>
            <a:ext cx="2580464" cy="825533"/>
            <a:chOff x="3047372" y="1161508"/>
            <a:chExt cx="1103450" cy="353012"/>
          </a:xfrm>
        </p:grpSpPr>
        <p:sp>
          <p:nvSpPr>
            <p:cNvPr id="9" name="テキスト ボックス 8"/>
            <p:cNvSpPr txBox="1"/>
            <p:nvPr/>
          </p:nvSpPr>
          <p:spPr>
            <a:xfrm>
              <a:off x="3118170" y="1263158"/>
              <a:ext cx="961853" cy="1625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871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金曜日</a:t>
              </a:r>
              <a:r>
                <a:rPr lang="en-US" altLang="ja-JP" sz="1871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14:00</a:t>
              </a:r>
              <a:r>
                <a:rPr lang="ja-JP" altLang="en-US" sz="1871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～</a:t>
              </a:r>
              <a:r>
                <a:rPr lang="en-US" altLang="ja-JP" sz="1871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15:00</a:t>
              </a:r>
              <a:endParaRPr lang="ja-JP" altLang="en-US" sz="1871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" name="円/楕円 5"/>
            <p:cNvSpPr/>
            <p:nvPr/>
          </p:nvSpPr>
          <p:spPr>
            <a:xfrm>
              <a:off x="3047372" y="1161508"/>
              <a:ext cx="1103450" cy="353012"/>
            </a:xfrm>
            <a:prstGeom prst="ellipse">
              <a:avLst/>
            </a:prstGeom>
            <a:noFill/>
            <a:ln w="28575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655" dirty="0"/>
            </a:p>
          </p:txBody>
        </p:sp>
      </p:grpSp>
      <p:pic>
        <p:nvPicPr>
          <p:cNvPr id="16" name="Picture 4" descr="黄色い通学帽キャップのイラスト | 商用OKの無料イラスト素材サイト ツカッテ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08903">
            <a:off x="8673929" y="5025506"/>
            <a:ext cx="499077" cy="407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バレンタイン：バレンタイン ガーランド02 | フリーイラスト素材 「趣味で作ったイラストを配るサイト」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703664">
            <a:off x="7620560" y="-49734"/>
            <a:ext cx="1517764" cy="1517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バレンタイン：バレンタイン ガーランド02 | フリーイラスト素材 「趣味で作ったイラストを配るサイト」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75477">
            <a:off x="8971272" y="533181"/>
            <a:ext cx="1559556" cy="1559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4515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淡い色のレンガ壁のフレーム飾り枠イラスト | 無料イラスト かわいいフリー素材集 フレームぽけっと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160" y="0"/>
            <a:ext cx="10804406" cy="755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989443" y="1120891"/>
            <a:ext cx="6984604" cy="110004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ja-JP" altLang="en-US" sz="3274" b="1" dirty="0">
                <a:ln/>
                <a:solidFill>
                  <a:schemeClr val="accent3"/>
                </a:solidFill>
              </a:rPr>
              <a:t>パピーパーティー（子犬のしつけ教室）</a:t>
            </a:r>
            <a:endParaRPr lang="en-US" altLang="ja-JP" sz="3274" b="1" dirty="0">
              <a:ln/>
              <a:solidFill>
                <a:schemeClr val="accent3"/>
              </a:solidFill>
            </a:endParaRPr>
          </a:p>
          <a:p>
            <a:r>
              <a:rPr lang="ja-JP" altLang="en-US" sz="3274" b="1" dirty="0">
                <a:ln/>
                <a:solidFill>
                  <a:schemeClr val="accent3"/>
                </a:solidFill>
              </a:rPr>
              <a:t>　　　　　　　　に参加してみませんか？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58352" y="2333750"/>
            <a:ext cx="8743099" cy="17120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105" b="1" dirty="0">
                <a:solidFill>
                  <a:srgbClr val="FF3399"/>
                </a:solidFill>
              </a:rPr>
              <a:t>4</a:t>
            </a:r>
            <a:r>
              <a:rPr lang="ja-JP" altLang="en-US" sz="2105" b="1" dirty="0">
                <a:solidFill>
                  <a:srgbClr val="FF3399"/>
                </a:solidFill>
              </a:rPr>
              <a:t>月</a:t>
            </a:r>
            <a:r>
              <a:rPr lang="en-US" altLang="ja-JP" sz="2105" b="1" dirty="0">
                <a:solidFill>
                  <a:srgbClr val="FF3399"/>
                </a:solidFill>
              </a:rPr>
              <a:t>7</a:t>
            </a:r>
            <a:r>
              <a:rPr lang="ja-JP" altLang="en-US" sz="2105" b="1" dirty="0">
                <a:solidFill>
                  <a:srgbClr val="FF3399"/>
                </a:solidFill>
              </a:rPr>
              <a:t>日</a:t>
            </a:r>
            <a:r>
              <a:rPr lang="en-US" altLang="ja-JP" sz="2105" b="1" dirty="0">
                <a:solidFill>
                  <a:srgbClr val="FF3399"/>
                </a:solidFill>
              </a:rPr>
              <a:t>(</a:t>
            </a:r>
            <a:r>
              <a:rPr lang="ja-JP" altLang="en-US" sz="2105" b="1" dirty="0">
                <a:solidFill>
                  <a:srgbClr val="FF3399"/>
                </a:solidFill>
              </a:rPr>
              <a:t>金）　コマンドトレーニング（ふせ・まての練習）、シャンプーのやり方</a:t>
            </a:r>
          </a:p>
          <a:p>
            <a:r>
              <a:rPr lang="en-US" altLang="ja-JP" sz="2105" b="1" dirty="0">
                <a:solidFill>
                  <a:srgbClr val="FF3399"/>
                </a:solidFill>
              </a:rPr>
              <a:t>4</a:t>
            </a:r>
            <a:r>
              <a:rPr lang="ja-JP" altLang="en-US" sz="2105" b="1" dirty="0">
                <a:solidFill>
                  <a:srgbClr val="FF3399"/>
                </a:solidFill>
              </a:rPr>
              <a:t>月</a:t>
            </a:r>
            <a:r>
              <a:rPr lang="en-US" altLang="ja-JP" sz="2105" b="1" dirty="0">
                <a:solidFill>
                  <a:srgbClr val="FF3399"/>
                </a:solidFill>
              </a:rPr>
              <a:t>14</a:t>
            </a:r>
            <a:r>
              <a:rPr lang="ja-JP" altLang="en-US" sz="2105" b="1" dirty="0">
                <a:solidFill>
                  <a:srgbClr val="FF3399"/>
                </a:solidFill>
              </a:rPr>
              <a:t>日</a:t>
            </a:r>
            <a:r>
              <a:rPr lang="en-US" altLang="ja-JP" sz="2105" b="1" dirty="0">
                <a:solidFill>
                  <a:srgbClr val="FF3399"/>
                </a:solidFill>
              </a:rPr>
              <a:t>(</a:t>
            </a:r>
            <a:r>
              <a:rPr lang="ja-JP" altLang="en-US" sz="2105" b="1" dirty="0">
                <a:solidFill>
                  <a:srgbClr val="FF3399"/>
                </a:solidFill>
              </a:rPr>
              <a:t>金）　ハンドリングプログラム（ハミガキ、ブラッシング）、甘噛み対策</a:t>
            </a:r>
          </a:p>
          <a:p>
            <a:r>
              <a:rPr lang="en-US" altLang="ja-JP" sz="2105" b="1" dirty="0">
                <a:solidFill>
                  <a:srgbClr val="FF3399"/>
                </a:solidFill>
              </a:rPr>
              <a:t>4</a:t>
            </a:r>
            <a:r>
              <a:rPr lang="ja-JP" altLang="en-US" sz="2105" b="1" dirty="0">
                <a:solidFill>
                  <a:srgbClr val="FF3399"/>
                </a:solidFill>
              </a:rPr>
              <a:t>月</a:t>
            </a:r>
            <a:r>
              <a:rPr lang="en-US" altLang="ja-JP" sz="2105" b="1" dirty="0">
                <a:solidFill>
                  <a:srgbClr val="FF3399"/>
                </a:solidFill>
              </a:rPr>
              <a:t>21</a:t>
            </a:r>
            <a:r>
              <a:rPr lang="ja-JP" altLang="en-US" sz="2105" b="1" dirty="0">
                <a:solidFill>
                  <a:srgbClr val="FF3399"/>
                </a:solidFill>
              </a:rPr>
              <a:t>日</a:t>
            </a:r>
            <a:r>
              <a:rPr lang="en-US" altLang="ja-JP" sz="2105" b="1" dirty="0">
                <a:solidFill>
                  <a:srgbClr val="FF3399"/>
                </a:solidFill>
              </a:rPr>
              <a:t>(</a:t>
            </a:r>
            <a:r>
              <a:rPr lang="ja-JP" altLang="en-US" sz="2105" b="1" dirty="0">
                <a:solidFill>
                  <a:srgbClr val="FF3399"/>
                </a:solidFill>
              </a:rPr>
              <a:t>金）　トイレトレーニング</a:t>
            </a:r>
          </a:p>
          <a:p>
            <a:r>
              <a:rPr lang="ja-JP" altLang="en-US" sz="2105" b="1" dirty="0">
                <a:solidFill>
                  <a:srgbClr val="FF3399"/>
                </a:solidFill>
              </a:rPr>
              <a:t>　　　　　　　　　爪切りの練習、クレートトレーニング（ケージに入る練習）</a:t>
            </a:r>
          </a:p>
          <a:p>
            <a:endParaRPr lang="en-US" altLang="ja-JP" sz="2105" b="1" dirty="0">
              <a:solidFill>
                <a:srgbClr val="FF3399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232825" y="3760856"/>
            <a:ext cx="8497839" cy="4162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105" u="sng" dirty="0">
                <a:solidFill>
                  <a:schemeClr val="accent4">
                    <a:lumMod val="50000"/>
                  </a:schemeClr>
                </a:solidFill>
              </a:rPr>
              <a:t>講義・実践の後、フリータイム（ワンちゃん同士の交流タイム）があります♪</a:t>
            </a:r>
          </a:p>
        </p:txBody>
      </p:sp>
      <p:grpSp>
        <p:nvGrpSpPr>
          <p:cNvPr id="18" name="グループ化 17"/>
          <p:cNvGrpSpPr/>
          <p:nvPr/>
        </p:nvGrpSpPr>
        <p:grpSpPr>
          <a:xfrm>
            <a:off x="143701" y="1081518"/>
            <a:ext cx="1911285" cy="1095705"/>
            <a:chOff x="8422627" y="761053"/>
            <a:chExt cx="2079044" cy="1191879"/>
          </a:xfrm>
        </p:grpSpPr>
        <p:sp>
          <p:nvSpPr>
            <p:cNvPr id="2" name="円形吹き出し 1"/>
            <p:cNvSpPr/>
            <p:nvPr/>
          </p:nvSpPr>
          <p:spPr>
            <a:xfrm>
              <a:off x="8422627" y="761053"/>
              <a:ext cx="2079044" cy="1191879"/>
            </a:xfrm>
            <a:prstGeom prst="wedgeEllipseCallout">
              <a:avLst>
                <a:gd name="adj1" fmla="val 22739"/>
                <a:gd name="adj2" fmla="val 66663"/>
              </a:avLst>
            </a:prstGeom>
            <a:solidFill>
              <a:srgbClr val="FF9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655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8483858" y="963090"/>
              <a:ext cx="2017813" cy="8051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2105" b="1" dirty="0">
                  <a:solidFill>
                    <a:schemeClr val="bg1"/>
                  </a:solidFill>
                </a:rPr>
                <a:t>1</a:t>
              </a:r>
              <a:r>
                <a:rPr lang="ja-JP" altLang="en-US" sz="2105" b="1" dirty="0">
                  <a:solidFill>
                    <a:schemeClr val="bg1"/>
                  </a:solidFill>
                </a:rPr>
                <a:t>回のみの</a:t>
              </a:r>
              <a:endParaRPr lang="en-US" altLang="ja-JP" sz="2105" b="1" dirty="0">
                <a:solidFill>
                  <a:schemeClr val="bg1"/>
                </a:solidFill>
              </a:endParaRPr>
            </a:p>
            <a:p>
              <a:pPr algn="ctr"/>
              <a:r>
                <a:rPr lang="ja-JP" altLang="en-US" sz="2105" b="1" dirty="0">
                  <a:solidFill>
                    <a:schemeClr val="bg1"/>
                  </a:solidFill>
                </a:rPr>
                <a:t>ご参加でもＯＫ</a:t>
              </a:r>
              <a:endParaRPr lang="en-US" altLang="ja-JP" sz="2105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1066682" y="4206674"/>
            <a:ext cx="4951998" cy="2338120"/>
            <a:chOff x="692810" y="1723176"/>
            <a:chExt cx="2117558" cy="999820"/>
          </a:xfrm>
        </p:grpSpPr>
        <p:sp>
          <p:nvSpPr>
            <p:cNvPr id="11" name="テキスト ボックス 10"/>
            <p:cNvSpPr txBox="1"/>
            <p:nvPr/>
          </p:nvSpPr>
          <p:spPr>
            <a:xfrm>
              <a:off x="692810" y="2325094"/>
              <a:ext cx="2117558" cy="3979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105" b="1" dirty="0"/>
                <a:t>★参加費★</a:t>
              </a:r>
              <a:r>
                <a:rPr lang="ja-JP" altLang="en-US" sz="1471" dirty="0"/>
                <a:t>　　　</a:t>
              </a:r>
              <a:endParaRPr lang="en-US" altLang="ja-JP" sz="1471" dirty="0"/>
            </a:p>
            <a:p>
              <a:r>
                <a:rPr lang="ja-JP" altLang="en-US" sz="1471" dirty="0"/>
                <a:t>　　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￥</a:t>
              </a:r>
              <a:r>
                <a:rPr lang="en-US" altLang="ja-JP" sz="1871" dirty="0">
                  <a:solidFill>
                    <a:schemeClr val="bg1">
                      <a:lumMod val="50000"/>
                    </a:schemeClr>
                  </a:solidFill>
                </a:rPr>
                <a:t>1500/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回  （ハブラシと歯みがきガム付き♪）</a:t>
              </a:r>
            </a:p>
            <a:p>
              <a:endParaRPr lang="ja-JP" altLang="en-US" sz="147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692811" y="1723176"/>
              <a:ext cx="2111388" cy="4242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105" b="1" dirty="0"/>
                <a:t>★参加できるワンちゃん★</a:t>
              </a:r>
              <a:endParaRPr lang="en-US" altLang="ja-JP" sz="2105" b="1" dirty="0"/>
            </a:p>
            <a:p>
              <a:r>
                <a:rPr lang="ja-JP" altLang="en-US" sz="1471" dirty="0"/>
                <a:t>　</a:t>
              </a:r>
              <a:r>
                <a:rPr lang="ja-JP" altLang="en-US" sz="1871" dirty="0"/>
                <a:t>　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１歳までの各種予防が済んでいるワンちゃん</a:t>
              </a:r>
              <a:endParaRPr lang="en-US" altLang="ja-JP" sz="1871" dirty="0">
                <a:solidFill>
                  <a:schemeClr val="bg1">
                    <a:lumMod val="50000"/>
                  </a:schemeClr>
                </a:solidFill>
              </a:endParaRPr>
            </a:p>
            <a:p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　　</a:t>
              </a:r>
              <a:r>
                <a:rPr lang="en-US" altLang="ja-JP" sz="1871" dirty="0">
                  <a:solidFill>
                    <a:schemeClr val="bg1">
                      <a:lumMod val="50000"/>
                    </a:schemeClr>
                  </a:solidFill>
                </a:rPr>
                <a:t>※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ワクチン接種、フィラリア・ノミマダニ予防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692811" y="2084244"/>
              <a:ext cx="1964012" cy="3011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105" b="1" dirty="0"/>
                <a:t>★持ち物★　</a:t>
              </a:r>
              <a:r>
                <a:rPr lang="ja-JP" altLang="en-US" sz="1471" b="1" dirty="0"/>
                <a:t>　</a:t>
              </a:r>
              <a:r>
                <a:rPr lang="ja-JP" altLang="en-US" sz="1471" dirty="0"/>
                <a:t>　</a:t>
              </a:r>
              <a:endParaRPr lang="en-US" altLang="ja-JP" sz="1471" dirty="0"/>
            </a:p>
            <a:p>
              <a:r>
                <a:rPr lang="ja-JP" altLang="en-US" sz="1471" dirty="0"/>
                <a:t>　</a:t>
              </a:r>
              <a:r>
                <a:rPr lang="ja-JP" altLang="en-US" sz="1471" dirty="0">
                  <a:solidFill>
                    <a:schemeClr val="bg1">
                      <a:lumMod val="50000"/>
                    </a:schemeClr>
                  </a:solidFill>
                </a:rPr>
                <a:t>　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リード、首輪、おやつ（小さくちぎれるもの</a:t>
              </a:r>
              <a:r>
                <a:rPr lang="ja-JP" altLang="en-US" sz="1471" dirty="0">
                  <a:solidFill>
                    <a:schemeClr val="bg1">
                      <a:lumMod val="50000"/>
                    </a:schemeClr>
                  </a:solidFill>
                </a:rPr>
                <a:t>）</a:t>
              </a:r>
            </a:p>
          </p:txBody>
        </p:sp>
      </p:grpSp>
      <p:sp>
        <p:nvSpPr>
          <p:cNvPr id="19" name="テキスト ボックス 18"/>
          <p:cNvSpPr txBox="1"/>
          <p:nvPr/>
        </p:nvSpPr>
        <p:spPr>
          <a:xfrm>
            <a:off x="5867810" y="5126572"/>
            <a:ext cx="2121093" cy="5961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37" b="1" dirty="0">
                <a:solidFill>
                  <a:schemeClr val="accent4">
                    <a:lumMod val="50000"/>
                  </a:schemeClr>
                </a:solidFill>
              </a:rPr>
              <a:t>混雑緩和のため</a:t>
            </a:r>
            <a:endParaRPr lang="en-US" altLang="ja-JP" sz="1637" b="1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ja-JP" altLang="en-US" sz="1637" b="1" dirty="0">
                <a:solidFill>
                  <a:schemeClr val="accent4">
                    <a:lumMod val="50000"/>
                  </a:schemeClr>
                </a:solidFill>
              </a:rPr>
              <a:t>各回３組さま限定です</a:t>
            </a:r>
            <a:endParaRPr lang="en-US" altLang="ja-JP" sz="1637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030" name="Picture 6" descr="座る犬のイラスト | Loose Drawing | 無料で商用利用可なフリーイラスト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2911" y="5080371"/>
            <a:ext cx="1802272" cy="1802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グループ化 11"/>
          <p:cNvGrpSpPr/>
          <p:nvPr/>
        </p:nvGrpSpPr>
        <p:grpSpPr>
          <a:xfrm>
            <a:off x="6927977" y="4254838"/>
            <a:ext cx="2580464" cy="825533"/>
            <a:chOff x="3047372" y="1161508"/>
            <a:chExt cx="1103450" cy="353012"/>
          </a:xfrm>
        </p:grpSpPr>
        <p:sp>
          <p:nvSpPr>
            <p:cNvPr id="9" name="テキスト ボックス 8"/>
            <p:cNvSpPr txBox="1"/>
            <p:nvPr/>
          </p:nvSpPr>
          <p:spPr>
            <a:xfrm>
              <a:off x="3118170" y="1263158"/>
              <a:ext cx="961853" cy="1625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871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金曜日</a:t>
              </a:r>
              <a:r>
                <a:rPr lang="en-US" altLang="ja-JP" sz="1871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14:00</a:t>
              </a:r>
              <a:r>
                <a:rPr lang="ja-JP" altLang="en-US" sz="1871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～</a:t>
              </a:r>
              <a:r>
                <a:rPr lang="en-US" altLang="ja-JP" sz="1871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15:00</a:t>
              </a:r>
              <a:endParaRPr lang="ja-JP" altLang="en-US" sz="1871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" name="円/楕円 5"/>
            <p:cNvSpPr/>
            <p:nvPr/>
          </p:nvSpPr>
          <p:spPr>
            <a:xfrm>
              <a:off x="3047372" y="1161508"/>
              <a:ext cx="1103450" cy="353012"/>
            </a:xfrm>
            <a:prstGeom prst="ellipse">
              <a:avLst/>
            </a:prstGeom>
            <a:noFill/>
            <a:ln w="28575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655"/>
            </a:p>
          </p:txBody>
        </p:sp>
      </p:grpSp>
      <p:pic>
        <p:nvPicPr>
          <p:cNvPr id="16" name="Picture 4" descr="黄色い通学帽キャップのイラスト | 商用OKの無料イラスト素材サイト ツカッテ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08903">
            <a:off x="8566082" y="5017330"/>
            <a:ext cx="499077" cy="407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バレンタイン：バレンタイン ガーランド02 | フリーイラスト素材 「趣味で作ったイラストを配るサイト」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703664">
            <a:off x="7620560" y="-49734"/>
            <a:ext cx="1517764" cy="1517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バレンタイン：バレンタイン ガーランド02 | フリーイラスト素材 「趣味で作ったイラストを配るサイト」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75477">
            <a:off x="8971272" y="533181"/>
            <a:ext cx="1559556" cy="1559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9839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淡い色のレンガ壁のフレーム飾り枠イラスト | 無料イラスト かわいいフリー素材集 フレームぽけっと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160" y="0"/>
            <a:ext cx="10804406" cy="755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989443" y="1120891"/>
            <a:ext cx="6984604" cy="110004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ja-JP" altLang="en-US" sz="3274" b="1" dirty="0">
                <a:ln/>
                <a:solidFill>
                  <a:schemeClr val="accent3"/>
                </a:solidFill>
              </a:rPr>
              <a:t>パピーパーティー（子犬のしつけ教室）</a:t>
            </a:r>
            <a:endParaRPr lang="en-US" altLang="ja-JP" sz="3274" b="1" dirty="0">
              <a:ln/>
              <a:solidFill>
                <a:schemeClr val="accent3"/>
              </a:solidFill>
            </a:endParaRPr>
          </a:p>
          <a:p>
            <a:r>
              <a:rPr lang="ja-JP" altLang="en-US" sz="3274" b="1" dirty="0">
                <a:ln/>
                <a:solidFill>
                  <a:schemeClr val="accent3"/>
                </a:solidFill>
              </a:rPr>
              <a:t>　　　　　　　　に参加してみませんか？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58352" y="2333750"/>
            <a:ext cx="9422772" cy="17120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105" b="1" dirty="0">
                <a:solidFill>
                  <a:srgbClr val="00B0F0"/>
                </a:solidFill>
              </a:rPr>
              <a:t>7</a:t>
            </a:r>
            <a:r>
              <a:rPr lang="ja-JP" altLang="en-US" sz="2105" b="1" dirty="0">
                <a:solidFill>
                  <a:srgbClr val="00B0F0"/>
                </a:solidFill>
              </a:rPr>
              <a:t>月</a:t>
            </a:r>
            <a:r>
              <a:rPr lang="en-US" altLang="ja-JP" sz="2105" b="1" dirty="0">
                <a:solidFill>
                  <a:srgbClr val="00B0F0"/>
                </a:solidFill>
              </a:rPr>
              <a:t>15</a:t>
            </a:r>
            <a:r>
              <a:rPr lang="ja-JP" altLang="en-US" sz="2105" b="1" dirty="0">
                <a:solidFill>
                  <a:srgbClr val="00B0F0"/>
                </a:solidFill>
              </a:rPr>
              <a:t>日</a:t>
            </a:r>
            <a:r>
              <a:rPr lang="en-US" altLang="ja-JP" sz="2105" b="1" dirty="0">
                <a:solidFill>
                  <a:srgbClr val="00B0F0"/>
                </a:solidFill>
              </a:rPr>
              <a:t>(</a:t>
            </a:r>
            <a:r>
              <a:rPr lang="ja-JP" altLang="en-US" sz="2105" b="1" dirty="0">
                <a:solidFill>
                  <a:srgbClr val="00B0F0"/>
                </a:solidFill>
              </a:rPr>
              <a:t>金）　社会化プログラム（色んな人や犬に慣れる、色んな音を聞くなど）</a:t>
            </a:r>
            <a:endParaRPr lang="en-US" altLang="ja-JP" sz="2105" b="1" dirty="0">
              <a:solidFill>
                <a:srgbClr val="00B0F0"/>
              </a:solidFill>
            </a:endParaRPr>
          </a:p>
          <a:p>
            <a:r>
              <a:rPr lang="en-US" altLang="ja-JP" sz="2105" b="1" dirty="0">
                <a:solidFill>
                  <a:srgbClr val="00B0F0"/>
                </a:solidFill>
              </a:rPr>
              <a:t>7</a:t>
            </a:r>
            <a:r>
              <a:rPr lang="ja-JP" altLang="en-US" sz="2105" b="1" dirty="0">
                <a:solidFill>
                  <a:srgbClr val="00B0F0"/>
                </a:solidFill>
              </a:rPr>
              <a:t>月</a:t>
            </a:r>
            <a:r>
              <a:rPr lang="en-US" altLang="ja-JP" sz="2105" b="1" dirty="0">
                <a:solidFill>
                  <a:srgbClr val="00B0F0"/>
                </a:solidFill>
              </a:rPr>
              <a:t>22</a:t>
            </a:r>
            <a:r>
              <a:rPr lang="ja-JP" altLang="en-US" sz="2105" b="1" dirty="0">
                <a:solidFill>
                  <a:srgbClr val="00B0F0"/>
                </a:solidFill>
              </a:rPr>
              <a:t>日</a:t>
            </a:r>
            <a:r>
              <a:rPr lang="en-US" altLang="ja-JP" sz="2105" b="1" dirty="0">
                <a:solidFill>
                  <a:srgbClr val="00B0F0"/>
                </a:solidFill>
              </a:rPr>
              <a:t>(</a:t>
            </a:r>
            <a:r>
              <a:rPr lang="ja-JP" altLang="en-US" sz="2105" b="1" dirty="0">
                <a:solidFill>
                  <a:srgbClr val="00B0F0"/>
                </a:solidFill>
              </a:rPr>
              <a:t>金）　ハンドリングプログラム（体を触る練習、ハミガキ、ブラッシングなど）</a:t>
            </a:r>
            <a:endParaRPr lang="en-US" altLang="ja-JP" sz="2105" b="1" dirty="0">
              <a:solidFill>
                <a:srgbClr val="00B0F0"/>
              </a:solidFill>
            </a:endParaRPr>
          </a:p>
          <a:p>
            <a:r>
              <a:rPr lang="en-US" altLang="ja-JP" sz="2105" b="1" dirty="0">
                <a:solidFill>
                  <a:srgbClr val="00B0F0"/>
                </a:solidFill>
              </a:rPr>
              <a:t>7</a:t>
            </a:r>
            <a:r>
              <a:rPr lang="ja-JP" altLang="en-US" sz="2105" b="1" dirty="0">
                <a:solidFill>
                  <a:srgbClr val="00B0F0"/>
                </a:solidFill>
              </a:rPr>
              <a:t>月</a:t>
            </a:r>
            <a:r>
              <a:rPr lang="en-US" altLang="ja-JP" sz="2105" b="1" dirty="0">
                <a:solidFill>
                  <a:srgbClr val="00B0F0"/>
                </a:solidFill>
              </a:rPr>
              <a:t>29</a:t>
            </a:r>
            <a:r>
              <a:rPr lang="ja-JP" altLang="en-US" sz="2105" b="1" dirty="0">
                <a:solidFill>
                  <a:srgbClr val="00B0F0"/>
                </a:solidFill>
              </a:rPr>
              <a:t>日</a:t>
            </a:r>
            <a:r>
              <a:rPr lang="en-US" altLang="ja-JP" sz="2105" b="1" dirty="0">
                <a:solidFill>
                  <a:srgbClr val="00B0F0"/>
                </a:solidFill>
              </a:rPr>
              <a:t>(</a:t>
            </a:r>
            <a:r>
              <a:rPr lang="ja-JP" altLang="en-US" sz="2105" b="1" dirty="0">
                <a:solidFill>
                  <a:srgbClr val="00B0F0"/>
                </a:solidFill>
              </a:rPr>
              <a:t>金）　トイレトレーニング</a:t>
            </a:r>
            <a:endParaRPr lang="en-US" altLang="ja-JP" sz="2105" b="1" dirty="0">
              <a:solidFill>
                <a:srgbClr val="00B0F0"/>
              </a:solidFill>
            </a:endParaRPr>
          </a:p>
          <a:p>
            <a:r>
              <a:rPr lang="ja-JP" altLang="en-US" sz="2105" b="1" dirty="0">
                <a:solidFill>
                  <a:srgbClr val="00B0F0"/>
                </a:solidFill>
              </a:rPr>
              <a:t>　　　　　　　　　爪切りの練習、クレートトレーニング（ケージに入る練習）</a:t>
            </a:r>
            <a:endParaRPr lang="en-US" altLang="ja-JP" sz="2105" b="1" dirty="0">
              <a:solidFill>
                <a:srgbClr val="00B0F0"/>
              </a:solidFill>
            </a:endParaRPr>
          </a:p>
          <a:p>
            <a:endParaRPr lang="en-US" altLang="ja-JP" sz="2105" b="1" dirty="0">
              <a:solidFill>
                <a:srgbClr val="00B0F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232825" y="3726048"/>
            <a:ext cx="8497839" cy="4162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105" u="sng" dirty="0">
                <a:solidFill>
                  <a:schemeClr val="accent4">
                    <a:lumMod val="50000"/>
                  </a:schemeClr>
                </a:solidFill>
              </a:rPr>
              <a:t>講義・実践の後、フリータイム（ワンちゃん同士の交流タイム）があります♪</a:t>
            </a:r>
          </a:p>
        </p:txBody>
      </p:sp>
      <p:grpSp>
        <p:nvGrpSpPr>
          <p:cNvPr id="18" name="グループ化 17"/>
          <p:cNvGrpSpPr/>
          <p:nvPr/>
        </p:nvGrpSpPr>
        <p:grpSpPr>
          <a:xfrm>
            <a:off x="143701" y="1081518"/>
            <a:ext cx="1911285" cy="1095705"/>
            <a:chOff x="8422627" y="761053"/>
            <a:chExt cx="2079044" cy="1191879"/>
          </a:xfrm>
          <a:solidFill>
            <a:srgbClr val="92D050"/>
          </a:solidFill>
        </p:grpSpPr>
        <p:sp>
          <p:nvSpPr>
            <p:cNvPr id="2" name="円形吹き出し 1"/>
            <p:cNvSpPr/>
            <p:nvPr/>
          </p:nvSpPr>
          <p:spPr>
            <a:xfrm>
              <a:off x="8422627" y="761053"/>
              <a:ext cx="2079044" cy="1191879"/>
            </a:xfrm>
            <a:prstGeom prst="wedgeEllipseCallout">
              <a:avLst>
                <a:gd name="adj1" fmla="val 22739"/>
                <a:gd name="adj2" fmla="val 6666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655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8483858" y="963090"/>
              <a:ext cx="2017813" cy="8051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2105" b="1" dirty="0">
                  <a:solidFill>
                    <a:schemeClr val="bg1"/>
                  </a:solidFill>
                </a:rPr>
                <a:t>1</a:t>
              </a:r>
              <a:r>
                <a:rPr lang="ja-JP" altLang="en-US" sz="2105" b="1" dirty="0">
                  <a:solidFill>
                    <a:schemeClr val="bg1"/>
                  </a:solidFill>
                </a:rPr>
                <a:t>回のみの</a:t>
              </a:r>
              <a:endParaRPr lang="en-US" altLang="ja-JP" sz="2105" b="1" dirty="0">
                <a:solidFill>
                  <a:schemeClr val="bg1"/>
                </a:solidFill>
              </a:endParaRPr>
            </a:p>
            <a:p>
              <a:pPr algn="ctr"/>
              <a:r>
                <a:rPr lang="ja-JP" altLang="en-US" sz="2105" b="1" dirty="0">
                  <a:solidFill>
                    <a:schemeClr val="bg1"/>
                  </a:solidFill>
                </a:rPr>
                <a:t>ご参加でもＯＫ</a:t>
              </a:r>
              <a:endParaRPr lang="en-US" altLang="ja-JP" sz="2105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1066682" y="4206674"/>
            <a:ext cx="4951998" cy="2338120"/>
            <a:chOff x="692810" y="1723176"/>
            <a:chExt cx="2117558" cy="999820"/>
          </a:xfrm>
        </p:grpSpPr>
        <p:sp>
          <p:nvSpPr>
            <p:cNvPr id="11" name="テキスト ボックス 10"/>
            <p:cNvSpPr txBox="1"/>
            <p:nvPr/>
          </p:nvSpPr>
          <p:spPr>
            <a:xfrm>
              <a:off x="692810" y="2325094"/>
              <a:ext cx="2117558" cy="3979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105" b="1" dirty="0"/>
                <a:t>★参加費★</a:t>
              </a:r>
              <a:r>
                <a:rPr lang="ja-JP" altLang="en-US" sz="1471" dirty="0"/>
                <a:t>　　　</a:t>
              </a:r>
              <a:endParaRPr lang="en-US" altLang="ja-JP" sz="1471" dirty="0"/>
            </a:p>
            <a:p>
              <a:r>
                <a:rPr lang="ja-JP" altLang="en-US" sz="1471" dirty="0"/>
                <a:t>　　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￥</a:t>
              </a:r>
              <a:r>
                <a:rPr lang="en-US" altLang="ja-JP" sz="1871" dirty="0">
                  <a:solidFill>
                    <a:schemeClr val="bg1">
                      <a:lumMod val="50000"/>
                    </a:schemeClr>
                  </a:solidFill>
                </a:rPr>
                <a:t>1500/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回  （ハブラシと歯みがきガム付き♪）</a:t>
              </a:r>
            </a:p>
            <a:p>
              <a:endParaRPr lang="ja-JP" altLang="en-US" sz="147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692811" y="1723176"/>
              <a:ext cx="2111388" cy="4242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105" b="1" dirty="0"/>
                <a:t>★参加できるワンちゃん★</a:t>
              </a:r>
              <a:endParaRPr lang="en-US" altLang="ja-JP" sz="2105" b="1" dirty="0"/>
            </a:p>
            <a:p>
              <a:r>
                <a:rPr lang="ja-JP" altLang="en-US" sz="1471" dirty="0"/>
                <a:t>　</a:t>
              </a:r>
              <a:r>
                <a:rPr lang="ja-JP" altLang="en-US" sz="1871" dirty="0"/>
                <a:t>　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１歳までの各種予防が済んでいるワンちゃん</a:t>
              </a:r>
              <a:endParaRPr lang="en-US" altLang="ja-JP" sz="1871" dirty="0">
                <a:solidFill>
                  <a:schemeClr val="bg1">
                    <a:lumMod val="50000"/>
                  </a:schemeClr>
                </a:solidFill>
              </a:endParaRPr>
            </a:p>
            <a:p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　　</a:t>
              </a:r>
              <a:r>
                <a:rPr lang="en-US" altLang="ja-JP" sz="1871" dirty="0">
                  <a:solidFill>
                    <a:schemeClr val="bg1">
                      <a:lumMod val="50000"/>
                    </a:schemeClr>
                  </a:solidFill>
                </a:rPr>
                <a:t>※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ワクチン接種、フィラリア・ノミマダニ予防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692811" y="2084244"/>
              <a:ext cx="1964012" cy="3011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105" b="1" dirty="0"/>
                <a:t>★持ち物★　</a:t>
              </a:r>
              <a:r>
                <a:rPr lang="ja-JP" altLang="en-US" sz="1471" b="1" dirty="0"/>
                <a:t>　</a:t>
              </a:r>
              <a:r>
                <a:rPr lang="ja-JP" altLang="en-US" sz="1471" dirty="0"/>
                <a:t>　</a:t>
              </a:r>
              <a:endParaRPr lang="en-US" altLang="ja-JP" sz="1471" dirty="0"/>
            </a:p>
            <a:p>
              <a:r>
                <a:rPr lang="ja-JP" altLang="en-US" sz="1471" dirty="0"/>
                <a:t>　</a:t>
              </a:r>
              <a:r>
                <a:rPr lang="ja-JP" altLang="en-US" sz="1471" dirty="0">
                  <a:solidFill>
                    <a:schemeClr val="bg1">
                      <a:lumMod val="50000"/>
                    </a:schemeClr>
                  </a:solidFill>
                </a:rPr>
                <a:t>　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リード、首輪、おやつ（小さくちぎれるもの</a:t>
              </a:r>
              <a:r>
                <a:rPr lang="ja-JP" altLang="en-US" sz="1471" dirty="0">
                  <a:solidFill>
                    <a:schemeClr val="bg1">
                      <a:lumMod val="50000"/>
                    </a:schemeClr>
                  </a:solidFill>
                </a:rPr>
                <a:t>）</a:t>
              </a:r>
            </a:p>
          </p:txBody>
        </p:sp>
      </p:grpSp>
      <p:sp>
        <p:nvSpPr>
          <p:cNvPr id="19" name="テキスト ボックス 18"/>
          <p:cNvSpPr txBox="1"/>
          <p:nvPr/>
        </p:nvSpPr>
        <p:spPr>
          <a:xfrm>
            <a:off x="6291089" y="5578729"/>
            <a:ext cx="2121093" cy="5961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37" b="1" dirty="0">
                <a:solidFill>
                  <a:schemeClr val="accent4">
                    <a:lumMod val="50000"/>
                  </a:schemeClr>
                </a:solidFill>
              </a:rPr>
              <a:t>混雑緩和のため</a:t>
            </a:r>
            <a:endParaRPr lang="en-US" altLang="ja-JP" sz="1637" b="1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ja-JP" altLang="en-US" sz="1637" b="1" dirty="0">
                <a:solidFill>
                  <a:schemeClr val="accent4">
                    <a:lumMod val="50000"/>
                  </a:schemeClr>
                </a:solidFill>
              </a:rPr>
              <a:t>各回３組さま限定です</a:t>
            </a:r>
            <a:endParaRPr lang="en-US" altLang="ja-JP" sz="1637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030" name="Picture 6" descr="座る犬のイラスト | Loose Drawing | 無料で商用利用可なフリーイラスト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4994" y="5345659"/>
            <a:ext cx="1802272" cy="1802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グループ化 11"/>
          <p:cNvGrpSpPr/>
          <p:nvPr/>
        </p:nvGrpSpPr>
        <p:grpSpPr>
          <a:xfrm>
            <a:off x="7568710" y="4391176"/>
            <a:ext cx="2580464" cy="825533"/>
            <a:chOff x="3047372" y="1161508"/>
            <a:chExt cx="1103450" cy="353012"/>
          </a:xfrm>
        </p:grpSpPr>
        <p:sp>
          <p:nvSpPr>
            <p:cNvPr id="9" name="テキスト ボックス 8"/>
            <p:cNvSpPr txBox="1"/>
            <p:nvPr/>
          </p:nvSpPr>
          <p:spPr>
            <a:xfrm>
              <a:off x="3118170" y="1263158"/>
              <a:ext cx="961853" cy="1625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871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金曜日</a:t>
              </a:r>
              <a:r>
                <a:rPr lang="en-US" altLang="ja-JP" sz="1871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14:00</a:t>
              </a:r>
              <a:r>
                <a:rPr lang="ja-JP" altLang="en-US" sz="1871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～</a:t>
              </a:r>
              <a:r>
                <a:rPr lang="en-US" altLang="ja-JP" sz="1871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15:00</a:t>
              </a:r>
              <a:endParaRPr lang="ja-JP" altLang="en-US" sz="1871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" name="円/楕円 5"/>
            <p:cNvSpPr/>
            <p:nvPr/>
          </p:nvSpPr>
          <p:spPr>
            <a:xfrm>
              <a:off x="3047372" y="1161508"/>
              <a:ext cx="1103450" cy="353012"/>
            </a:xfrm>
            <a:prstGeom prst="ellipse">
              <a:avLst/>
            </a:prstGeom>
            <a:noFill/>
            <a:ln w="28575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655"/>
            </a:p>
          </p:txBody>
        </p:sp>
      </p:grpSp>
      <p:pic>
        <p:nvPicPr>
          <p:cNvPr id="16" name="Picture 4" descr="黄色い通学帽キャップのイラスト | 商用OKの無料イラスト素材サイト ツカッテ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08903">
            <a:off x="8645852" y="5295902"/>
            <a:ext cx="499077" cy="407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かわいい♪フラッグ ガーランドのブルーカラーデザイン イラスト | 商用フリー(無料)のイラスト素材なら「イラストマンション」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59" b="67125"/>
          <a:stretch/>
        </p:blipFill>
        <p:spPr bwMode="auto">
          <a:xfrm rot="1564098">
            <a:off x="7428550" y="654320"/>
            <a:ext cx="3335588" cy="937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2773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淡い色のレンガ壁のフレーム飾り枠イラスト | 無料イラスト かわいいフリー素材集 フレームぽけっと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160" y="0"/>
            <a:ext cx="10804406" cy="755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989443" y="1120891"/>
            <a:ext cx="6984604" cy="110004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ja-JP" altLang="en-US" sz="3274" b="1" dirty="0">
                <a:ln/>
                <a:solidFill>
                  <a:schemeClr val="accent3"/>
                </a:solidFill>
              </a:rPr>
              <a:t>パピーパーティー（子犬のしつけ教室）</a:t>
            </a:r>
            <a:endParaRPr lang="en-US" altLang="ja-JP" sz="3274" b="1" dirty="0">
              <a:ln/>
              <a:solidFill>
                <a:schemeClr val="accent3"/>
              </a:solidFill>
            </a:endParaRPr>
          </a:p>
          <a:p>
            <a:r>
              <a:rPr lang="ja-JP" altLang="en-US" sz="3274" b="1" dirty="0">
                <a:ln/>
                <a:solidFill>
                  <a:schemeClr val="accent3"/>
                </a:solidFill>
              </a:rPr>
              <a:t>　　　　　　　　に参加してみませんか？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58352" y="2333750"/>
            <a:ext cx="8909811" cy="17120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105" b="1" dirty="0">
                <a:solidFill>
                  <a:srgbClr val="00B0F0"/>
                </a:solidFill>
              </a:rPr>
              <a:t>9</a:t>
            </a:r>
            <a:r>
              <a:rPr lang="ja-JP" altLang="en-US" sz="2105" b="1" dirty="0">
                <a:solidFill>
                  <a:srgbClr val="00B0F0"/>
                </a:solidFill>
              </a:rPr>
              <a:t>月</a:t>
            </a:r>
            <a:r>
              <a:rPr lang="en-US" altLang="ja-JP" sz="2105" b="1" dirty="0">
                <a:solidFill>
                  <a:srgbClr val="00B0F0"/>
                </a:solidFill>
              </a:rPr>
              <a:t>7</a:t>
            </a:r>
            <a:r>
              <a:rPr lang="ja-JP" altLang="en-US" sz="2105" b="1" dirty="0">
                <a:solidFill>
                  <a:srgbClr val="00B0F0"/>
                </a:solidFill>
              </a:rPr>
              <a:t>日</a:t>
            </a:r>
            <a:r>
              <a:rPr lang="en-US" altLang="ja-JP" sz="2105" b="1" dirty="0">
                <a:solidFill>
                  <a:srgbClr val="00B0F0"/>
                </a:solidFill>
              </a:rPr>
              <a:t>(</a:t>
            </a:r>
            <a:r>
              <a:rPr lang="ja-JP" altLang="en-US" sz="2105" b="1" dirty="0">
                <a:solidFill>
                  <a:srgbClr val="00B0F0"/>
                </a:solidFill>
              </a:rPr>
              <a:t>土）　社会化プログラム（色んな人、物、音、芝生の感触に慣れるなど</a:t>
            </a:r>
            <a:r>
              <a:rPr lang="en-US" altLang="ja-JP" sz="2105" b="1" dirty="0">
                <a:solidFill>
                  <a:srgbClr val="00B0F0"/>
                </a:solidFill>
              </a:rPr>
              <a:t>)</a:t>
            </a:r>
          </a:p>
          <a:p>
            <a:r>
              <a:rPr lang="en-US" altLang="ja-JP" sz="2105" b="1" dirty="0">
                <a:solidFill>
                  <a:srgbClr val="00B0F0"/>
                </a:solidFill>
              </a:rPr>
              <a:t>9</a:t>
            </a:r>
            <a:r>
              <a:rPr lang="ja-JP" altLang="en-US" sz="2105" b="1" dirty="0">
                <a:solidFill>
                  <a:srgbClr val="00B0F0"/>
                </a:solidFill>
              </a:rPr>
              <a:t>月</a:t>
            </a:r>
            <a:r>
              <a:rPr lang="en-US" altLang="ja-JP" sz="2105" b="1" dirty="0">
                <a:solidFill>
                  <a:srgbClr val="00B0F0"/>
                </a:solidFill>
              </a:rPr>
              <a:t>21</a:t>
            </a:r>
            <a:r>
              <a:rPr lang="ja-JP" altLang="en-US" sz="2105" b="1" dirty="0">
                <a:solidFill>
                  <a:srgbClr val="00B0F0"/>
                </a:solidFill>
              </a:rPr>
              <a:t>日</a:t>
            </a:r>
            <a:r>
              <a:rPr lang="en-US" altLang="ja-JP" sz="2105" b="1" dirty="0">
                <a:solidFill>
                  <a:srgbClr val="00B0F0"/>
                </a:solidFill>
              </a:rPr>
              <a:t>(</a:t>
            </a:r>
            <a:r>
              <a:rPr lang="ja-JP" altLang="en-US" sz="2105" b="1" dirty="0">
                <a:solidFill>
                  <a:srgbClr val="00B0F0"/>
                </a:solidFill>
              </a:rPr>
              <a:t>土）　ハンドリングプログラム（ハミガキ、ブラッシングなど）</a:t>
            </a:r>
          </a:p>
          <a:p>
            <a:r>
              <a:rPr lang="ja-JP" altLang="en-US" sz="2105" b="1" dirty="0">
                <a:solidFill>
                  <a:srgbClr val="00B0F0"/>
                </a:solidFill>
              </a:rPr>
              <a:t>　　　　　　　　　無駄吠え対策</a:t>
            </a:r>
          </a:p>
          <a:p>
            <a:r>
              <a:rPr lang="en-US" altLang="ja-JP" sz="2105" b="1" dirty="0">
                <a:solidFill>
                  <a:srgbClr val="00B0F0"/>
                </a:solidFill>
              </a:rPr>
              <a:t>9</a:t>
            </a:r>
            <a:r>
              <a:rPr lang="ja-JP" altLang="en-US" sz="2105" b="1" dirty="0">
                <a:solidFill>
                  <a:srgbClr val="00B0F0"/>
                </a:solidFill>
              </a:rPr>
              <a:t>月</a:t>
            </a:r>
            <a:r>
              <a:rPr lang="en-US" altLang="ja-JP" sz="2105" b="1" dirty="0">
                <a:solidFill>
                  <a:srgbClr val="00B0F0"/>
                </a:solidFill>
              </a:rPr>
              <a:t>28</a:t>
            </a:r>
            <a:r>
              <a:rPr lang="ja-JP" altLang="en-US" sz="2105" b="1" dirty="0">
                <a:solidFill>
                  <a:srgbClr val="00B0F0"/>
                </a:solidFill>
              </a:rPr>
              <a:t>日</a:t>
            </a:r>
            <a:r>
              <a:rPr lang="en-US" altLang="ja-JP" sz="2105" b="1" dirty="0">
                <a:solidFill>
                  <a:srgbClr val="00B0F0"/>
                </a:solidFill>
              </a:rPr>
              <a:t>(</a:t>
            </a:r>
            <a:r>
              <a:rPr lang="ja-JP" altLang="en-US" sz="2105" b="1" dirty="0">
                <a:solidFill>
                  <a:srgbClr val="00B0F0"/>
                </a:solidFill>
              </a:rPr>
              <a:t>土）クレートトレーニング（ケージに入る練習）、爪切り・足ふきの練習</a:t>
            </a:r>
          </a:p>
          <a:p>
            <a:endParaRPr lang="en-US" altLang="ja-JP" sz="2105" b="1" dirty="0">
              <a:solidFill>
                <a:srgbClr val="00B0F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232825" y="3726048"/>
            <a:ext cx="8497839" cy="4162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105" u="sng" dirty="0">
                <a:solidFill>
                  <a:schemeClr val="accent4">
                    <a:lumMod val="50000"/>
                  </a:schemeClr>
                </a:solidFill>
              </a:rPr>
              <a:t>講義・実践の後、フリータイム（ワンちゃん同士の交流タイム）があります♪</a:t>
            </a:r>
          </a:p>
        </p:txBody>
      </p:sp>
      <p:grpSp>
        <p:nvGrpSpPr>
          <p:cNvPr id="18" name="グループ化 17"/>
          <p:cNvGrpSpPr/>
          <p:nvPr/>
        </p:nvGrpSpPr>
        <p:grpSpPr>
          <a:xfrm>
            <a:off x="143701" y="1081518"/>
            <a:ext cx="1911285" cy="1095705"/>
            <a:chOff x="8422627" y="761053"/>
            <a:chExt cx="2079044" cy="1191879"/>
          </a:xfrm>
          <a:solidFill>
            <a:srgbClr val="92D050"/>
          </a:solidFill>
        </p:grpSpPr>
        <p:sp>
          <p:nvSpPr>
            <p:cNvPr id="2" name="円形吹き出し 1"/>
            <p:cNvSpPr/>
            <p:nvPr/>
          </p:nvSpPr>
          <p:spPr>
            <a:xfrm>
              <a:off x="8422627" y="761053"/>
              <a:ext cx="2079044" cy="1191879"/>
            </a:xfrm>
            <a:prstGeom prst="wedgeEllipseCallout">
              <a:avLst>
                <a:gd name="adj1" fmla="val 22739"/>
                <a:gd name="adj2" fmla="val 6666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655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8483858" y="963090"/>
              <a:ext cx="2017813" cy="8051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2105" b="1" dirty="0">
                  <a:solidFill>
                    <a:schemeClr val="bg1"/>
                  </a:solidFill>
                </a:rPr>
                <a:t>1</a:t>
              </a:r>
              <a:r>
                <a:rPr lang="ja-JP" altLang="en-US" sz="2105" b="1" dirty="0">
                  <a:solidFill>
                    <a:schemeClr val="bg1"/>
                  </a:solidFill>
                </a:rPr>
                <a:t>回のみの</a:t>
              </a:r>
              <a:endParaRPr lang="en-US" altLang="ja-JP" sz="2105" b="1" dirty="0">
                <a:solidFill>
                  <a:schemeClr val="bg1"/>
                </a:solidFill>
              </a:endParaRPr>
            </a:p>
            <a:p>
              <a:pPr algn="ctr"/>
              <a:r>
                <a:rPr lang="ja-JP" altLang="en-US" sz="2105" b="1" dirty="0">
                  <a:solidFill>
                    <a:schemeClr val="bg1"/>
                  </a:solidFill>
                </a:rPr>
                <a:t>ご参加でもＯＫ</a:t>
              </a:r>
              <a:endParaRPr lang="en-US" altLang="ja-JP" sz="2105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1066682" y="4206674"/>
            <a:ext cx="4951998" cy="2338120"/>
            <a:chOff x="692810" y="1723176"/>
            <a:chExt cx="2117558" cy="999820"/>
          </a:xfrm>
        </p:grpSpPr>
        <p:sp>
          <p:nvSpPr>
            <p:cNvPr id="11" name="テキスト ボックス 10"/>
            <p:cNvSpPr txBox="1"/>
            <p:nvPr/>
          </p:nvSpPr>
          <p:spPr>
            <a:xfrm>
              <a:off x="692810" y="2325094"/>
              <a:ext cx="2117558" cy="3979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105" b="1" dirty="0"/>
                <a:t>★参加費★</a:t>
              </a:r>
              <a:r>
                <a:rPr lang="ja-JP" altLang="en-US" sz="1471" dirty="0"/>
                <a:t>　　　</a:t>
              </a:r>
              <a:endParaRPr lang="en-US" altLang="ja-JP" sz="1471" dirty="0"/>
            </a:p>
            <a:p>
              <a:r>
                <a:rPr lang="ja-JP" altLang="en-US" sz="1471" dirty="0"/>
                <a:t>　　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￥</a:t>
              </a:r>
              <a:r>
                <a:rPr lang="en-US" altLang="ja-JP" sz="1871" dirty="0">
                  <a:solidFill>
                    <a:schemeClr val="bg1">
                      <a:lumMod val="50000"/>
                    </a:schemeClr>
                  </a:solidFill>
                </a:rPr>
                <a:t>1500/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回  （ハブラシと歯みがきガム付き♪）</a:t>
              </a:r>
            </a:p>
            <a:p>
              <a:endParaRPr lang="ja-JP" altLang="en-US" sz="147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692811" y="1723176"/>
              <a:ext cx="2111388" cy="4242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105" b="1" dirty="0"/>
                <a:t>★参加できるワンちゃん★</a:t>
              </a:r>
              <a:endParaRPr lang="en-US" altLang="ja-JP" sz="2105" b="1" dirty="0"/>
            </a:p>
            <a:p>
              <a:r>
                <a:rPr lang="ja-JP" altLang="en-US" sz="1471" dirty="0"/>
                <a:t>　</a:t>
              </a:r>
              <a:r>
                <a:rPr lang="ja-JP" altLang="en-US" sz="1871" dirty="0"/>
                <a:t>　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１歳までの各種予防が済んでいるワンちゃん</a:t>
              </a:r>
              <a:endParaRPr lang="en-US" altLang="ja-JP" sz="1871" dirty="0">
                <a:solidFill>
                  <a:schemeClr val="bg1">
                    <a:lumMod val="50000"/>
                  </a:schemeClr>
                </a:solidFill>
              </a:endParaRPr>
            </a:p>
            <a:p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　　</a:t>
              </a:r>
              <a:r>
                <a:rPr lang="en-US" altLang="ja-JP" sz="1871" dirty="0">
                  <a:solidFill>
                    <a:schemeClr val="bg1">
                      <a:lumMod val="50000"/>
                    </a:schemeClr>
                  </a:solidFill>
                </a:rPr>
                <a:t>※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ワクチン接種、フィラリア・ノミマダニ予防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692811" y="2084244"/>
              <a:ext cx="1964012" cy="3011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105" b="1" dirty="0"/>
                <a:t>★持ち物★　</a:t>
              </a:r>
              <a:r>
                <a:rPr lang="ja-JP" altLang="en-US" sz="1471" b="1" dirty="0"/>
                <a:t>　</a:t>
              </a:r>
              <a:r>
                <a:rPr lang="ja-JP" altLang="en-US" sz="1471" dirty="0"/>
                <a:t>　</a:t>
              </a:r>
              <a:endParaRPr lang="en-US" altLang="ja-JP" sz="1471" dirty="0"/>
            </a:p>
            <a:p>
              <a:r>
                <a:rPr lang="ja-JP" altLang="en-US" sz="1471" dirty="0"/>
                <a:t>　</a:t>
              </a:r>
              <a:r>
                <a:rPr lang="ja-JP" altLang="en-US" sz="1471" dirty="0">
                  <a:solidFill>
                    <a:schemeClr val="bg1">
                      <a:lumMod val="50000"/>
                    </a:schemeClr>
                  </a:solidFill>
                </a:rPr>
                <a:t>　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リード、首輪、おやつ（小さくちぎれるもの</a:t>
              </a:r>
              <a:r>
                <a:rPr lang="ja-JP" altLang="en-US" sz="1471" dirty="0">
                  <a:solidFill>
                    <a:schemeClr val="bg1">
                      <a:lumMod val="50000"/>
                    </a:schemeClr>
                  </a:solidFill>
                </a:rPr>
                <a:t>）</a:t>
              </a:r>
            </a:p>
          </p:txBody>
        </p:sp>
      </p:grpSp>
      <p:sp>
        <p:nvSpPr>
          <p:cNvPr id="19" name="テキスト ボックス 18"/>
          <p:cNvSpPr txBox="1"/>
          <p:nvPr/>
        </p:nvSpPr>
        <p:spPr>
          <a:xfrm>
            <a:off x="6210021" y="5345659"/>
            <a:ext cx="1923924" cy="11000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637" b="1" dirty="0">
                <a:solidFill>
                  <a:srgbClr val="FF9966"/>
                </a:solidFill>
              </a:rPr>
              <a:t>最後に</a:t>
            </a:r>
          </a:p>
          <a:p>
            <a:pPr algn="ctr"/>
            <a:r>
              <a:rPr lang="ja-JP" altLang="en-US" sz="1637" b="1" dirty="0">
                <a:solidFill>
                  <a:srgbClr val="FF9966"/>
                </a:solidFill>
              </a:rPr>
              <a:t>診察台に乗ったり</a:t>
            </a:r>
          </a:p>
          <a:p>
            <a:pPr algn="ctr"/>
            <a:r>
              <a:rPr lang="ja-JP" altLang="en-US" sz="1637" b="1" dirty="0">
                <a:solidFill>
                  <a:srgbClr val="FF9966"/>
                </a:solidFill>
              </a:rPr>
              <a:t>エリザベスカラーを</a:t>
            </a:r>
          </a:p>
          <a:p>
            <a:pPr algn="ctr"/>
            <a:r>
              <a:rPr lang="ja-JP" altLang="en-US" sz="1637" b="1" dirty="0">
                <a:solidFill>
                  <a:srgbClr val="FF9966"/>
                </a:solidFill>
              </a:rPr>
              <a:t>つける練習もするよ</a:t>
            </a:r>
          </a:p>
        </p:txBody>
      </p:sp>
      <p:pic>
        <p:nvPicPr>
          <p:cNvPr id="1030" name="Picture 6" descr="座る犬のイラスト | Loose Drawing | 無料で商用利用可なフリーイラスト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421" y="4975329"/>
            <a:ext cx="1802272" cy="1802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グループ化 11"/>
          <p:cNvGrpSpPr/>
          <p:nvPr/>
        </p:nvGrpSpPr>
        <p:grpSpPr>
          <a:xfrm>
            <a:off x="6291090" y="4225149"/>
            <a:ext cx="2580464" cy="825533"/>
            <a:chOff x="2501040" y="1090512"/>
            <a:chExt cx="1103450" cy="353012"/>
          </a:xfrm>
        </p:grpSpPr>
        <p:sp>
          <p:nvSpPr>
            <p:cNvPr id="9" name="テキスト ボックス 8"/>
            <p:cNvSpPr txBox="1"/>
            <p:nvPr/>
          </p:nvSpPr>
          <p:spPr>
            <a:xfrm>
              <a:off x="2571838" y="1192162"/>
              <a:ext cx="961853" cy="1625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871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土曜日</a:t>
              </a:r>
              <a:r>
                <a:rPr lang="en-US" altLang="ja-JP" sz="1871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14:00</a:t>
              </a:r>
              <a:r>
                <a:rPr lang="ja-JP" altLang="en-US" sz="1871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～</a:t>
              </a:r>
              <a:r>
                <a:rPr lang="en-US" altLang="ja-JP" sz="1871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15:00</a:t>
              </a:r>
              <a:endParaRPr lang="ja-JP" altLang="en-US" sz="1871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" name="円/楕円 5"/>
            <p:cNvSpPr/>
            <p:nvPr/>
          </p:nvSpPr>
          <p:spPr>
            <a:xfrm>
              <a:off x="2501040" y="1090512"/>
              <a:ext cx="1103450" cy="353012"/>
            </a:xfrm>
            <a:prstGeom prst="ellipse">
              <a:avLst/>
            </a:prstGeom>
            <a:noFill/>
            <a:ln w="28575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655"/>
            </a:p>
          </p:txBody>
        </p:sp>
      </p:grpSp>
      <p:pic>
        <p:nvPicPr>
          <p:cNvPr id="16" name="Picture 4" descr="黄色い通学帽キャップのイラスト | 商用OKの無料イラスト素材サイト ツカッテ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08903">
            <a:off x="8562279" y="4925572"/>
            <a:ext cx="499077" cy="407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かわいい♪フラッグ ガーランドのブルーカラーデザイン イラスト | 商用フリー(無料)のイラスト素材なら「イラストマンション」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59" b="67125"/>
          <a:stretch/>
        </p:blipFill>
        <p:spPr bwMode="auto">
          <a:xfrm rot="1564098">
            <a:off x="7428550" y="654320"/>
            <a:ext cx="3335588" cy="937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6037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淡い色のレンガ壁のフレーム飾り枠イラスト | 無料イラスト かわいいフリー素材集 フレームぽけっと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160" y="0"/>
            <a:ext cx="10804406" cy="755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989443" y="1120891"/>
            <a:ext cx="6984604" cy="110004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ja-JP" altLang="en-US" sz="3274" b="1" dirty="0">
                <a:ln/>
                <a:solidFill>
                  <a:schemeClr val="accent3"/>
                </a:solidFill>
              </a:rPr>
              <a:t>パピーパーティー（子犬のしつけ教室）</a:t>
            </a:r>
            <a:endParaRPr lang="en-US" altLang="ja-JP" sz="3274" b="1" dirty="0">
              <a:ln/>
              <a:solidFill>
                <a:schemeClr val="accent3"/>
              </a:solidFill>
            </a:endParaRPr>
          </a:p>
          <a:p>
            <a:r>
              <a:rPr lang="ja-JP" altLang="en-US" sz="3274" b="1" dirty="0">
                <a:ln/>
                <a:solidFill>
                  <a:schemeClr val="accent3"/>
                </a:solidFill>
              </a:rPr>
              <a:t>　　　　　　　　に参加してみませんか？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89528" y="2333750"/>
            <a:ext cx="8930650" cy="16781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50" b="1" dirty="0">
                <a:solidFill>
                  <a:srgbClr val="FF9966"/>
                </a:solidFill>
              </a:rPr>
              <a:t>10</a:t>
            </a:r>
            <a:r>
              <a:rPr lang="ja-JP" altLang="en-US" sz="2050" b="1" dirty="0">
                <a:solidFill>
                  <a:srgbClr val="FF9966"/>
                </a:solidFill>
              </a:rPr>
              <a:t>月</a:t>
            </a:r>
            <a:r>
              <a:rPr lang="en-US" altLang="ja-JP" sz="2050" b="1" dirty="0">
                <a:solidFill>
                  <a:srgbClr val="FF9966"/>
                </a:solidFill>
              </a:rPr>
              <a:t>28</a:t>
            </a:r>
            <a:r>
              <a:rPr lang="ja-JP" altLang="en-US" sz="2050" b="1" dirty="0">
                <a:solidFill>
                  <a:srgbClr val="FF9966"/>
                </a:solidFill>
              </a:rPr>
              <a:t>日</a:t>
            </a:r>
            <a:r>
              <a:rPr lang="en-US" altLang="ja-JP" sz="2050" b="1" dirty="0">
                <a:solidFill>
                  <a:srgbClr val="FF9966"/>
                </a:solidFill>
              </a:rPr>
              <a:t>(</a:t>
            </a:r>
            <a:r>
              <a:rPr lang="ja-JP" altLang="en-US" sz="2050" b="1" dirty="0">
                <a:solidFill>
                  <a:srgbClr val="FF9966"/>
                </a:solidFill>
              </a:rPr>
              <a:t>土</a:t>
            </a:r>
            <a:r>
              <a:rPr lang="en-US" altLang="ja-JP" sz="2050" b="1" dirty="0">
                <a:solidFill>
                  <a:srgbClr val="FF9966"/>
                </a:solidFill>
              </a:rPr>
              <a:t>)</a:t>
            </a:r>
            <a:r>
              <a:rPr lang="ja-JP" altLang="en-US" sz="2050" b="1" dirty="0">
                <a:solidFill>
                  <a:srgbClr val="FF9966"/>
                </a:solidFill>
              </a:rPr>
              <a:t>　社会化プログラム（色んな人、物、音、芝生の感触に慣れるなど</a:t>
            </a:r>
            <a:r>
              <a:rPr lang="en-US" altLang="ja-JP" sz="2050" b="1" dirty="0">
                <a:solidFill>
                  <a:srgbClr val="FF9966"/>
                </a:solidFill>
              </a:rPr>
              <a:t>)</a:t>
            </a:r>
            <a:endParaRPr lang="ja-JP" altLang="en-US" sz="2050" b="1" dirty="0">
              <a:solidFill>
                <a:srgbClr val="FF9966"/>
              </a:solidFill>
            </a:endParaRPr>
          </a:p>
          <a:p>
            <a:r>
              <a:rPr lang="en-US" altLang="ja-JP" sz="2050" b="1" dirty="0">
                <a:solidFill>
                  <a:srgbClr val="FF9966"/>
                </a:solidFill>
              </a:rPr>
              <a:t>11</a:t>
            </a:r>
            <a:r>
              <a:rPr lang="ja-JP" altLang="en-US" sz="2050" b="1" dirty="0">
                <a:solidFill>
                  <a:srgbClr val="FF9966"/>
                </a:solidFill>
              </a:rPr>
              <a:t>月</a:t>
            </a:r>
            <a:r>
              <a:rPr lang="en-US" altLang="ja-JP" sz="2050" b="1" dirty="0">
                <a:solidFill>
                  <a:srgbClr val="FF9966"/>
                </a:solidFill>
              </a:rPr>
              <a:t>11</a:t>
            </a:r>
            <a:r>
              <a:rPr lang="ja-JP" altLang="en-US" sz="2050" b="1" dirty="0">
                <a:solidFill>
                  <a:srgbClr val="FF9966"/>
                </a:solidFill>
              </a:rPr>
              <a:t>日</a:t>
            </a:r>
            <a:r>
              <a:rPr lang="en-US" altLang="ja-JP" sz="2050" b="1" dirty="0">
                <a:solidFill>
                  <a:srgbClr val="FF9966"/>
                </a:solidFill>
              </a:rPr>
              <a:t>(</a:t>
            </a:r>
            <a:r>
              <a:rPr lang="ja-JP" altLang="en-US" sz="2050" b="1" dirty="0">
                <a:solidFill>
                  <a:srgbClr val="FF9966"/>
                </a:solidFill>
              </a:rPr>
              <a:t>土</a:t>
            </a:r>
            <a:r>
              <a:rPr lang="en-US" altLang="ja-JP" sz="2050" b="1" dirty="0">
                <a:solidFill>
                  <a:srgbClr val="FF9966"/>
                </a:solidFill>
              </a:rPr>
              <a:t>)</a:t>
            </a:r>
            <a:r>
              <a:rPr lang="ja-JP" altLang="en-US" sz="2050" b="1" dirty="0">
                <a:solidFill>
                  <a:srgbClr val="FF9966"/>
                </a:solidFill>
              </a:rPr>
              <a:t>　ハンドリングプログラム（ハミガキ、ブラッシングなど）</a:t>
            </a:r>
          </a:p>
          <a:p>
            <a:r>
              <a:rPr lang="ja-JP" altLang="en-US" sz="2050" b="1" dirty="0">
                <a:solidFill>
                  <a:srgbClr val="FF9966"/>
                </a:solidFill>
              </a:rPr>
              <a:t>　　　　　　　　　無駄吠え対策</a:t>
            </a:r>
            <a:endParaRPr lang="en-US" altLang="ja-JP" sz="2050" b="1" dirty="0">
              <a:solidFill>
                <a:srgbClr val="FF9966"/>
              </a:solidFill>
            </a:endParaRPr>
          </a:p>
          <a:p>
            <a:r>
              <a:rPr lang="en-US" altLang="ja-JP" sz="2050" b="1" dirty="0">
                <a:solidFill>
                  <a:srgbClr val="FF9966"/>
                </a:solidFill>
              </a:rPr>
              <a:t>11</a:t>
            </a:r>
            <a:r>
              <a:rPr lang="ja-JP" altLang="en-US" sz="2050" b="1" dirty="0">
                <a:solidFill>
                  <a:srgbClr val="FF9966"/>
                </a:solidFill>
              </a:rPr>
              <a:t>月</a:t>
            </a:r>
            <a:r>
              <a:rPr lang="en-US" altLang="ja-JP" sz="2050" b="1" dirty="0">
                <a:solidFill>
                  <a:srgbClr val="FF9966"/>
                </a:solidFill>
              </a:rPr>
              <a:t>25</a:t>
            </a:r>
            <a:r>
              <a:rPr lang="ja-JP" altLang="en-US" sz="2050" b="1" dirty="0">
                <a:solidFill>
                  <a:srgbClr val="FF9966"/>
                </a:solidFill>
              </a:rPr>
              <a:t>日</a:t>
            </a:r>
            <a:r>
              <a:rPr lang="en-US" altLang="ja-JP" sz="2050" b="1" dirty="0">
                <a:solidFill>
                  <a:srgbClr val="FF9966"/>
                </a:solidFill>
              </a:rPr>
              <a:t>(</a:t>
            </a:r>
            <a:r>
              <a:rPr lang="ja-JP" altLang="en-US" sz="2050" b="1" dirty="0">
                <a:solidFill>
                  <a:srgbClr val="FF9966"/>
                </a:solidFill>
              </a:rPr>
              <a:t>土</a:t>
            </a:r>
            <a:r>
              <a:rPr lang="en-US" altLang="ja-JP" sz="2050" b="1" dirty="0">
                <a:solidFill>
                  <a:srgbClr val="FF9966"/>
                </a:solidFill>
              </a:rPr>
              <a:t>)</a:t>
            </a:r>
            <a:r>
              <a:rPr lang="ja-JP" altLang="en-US" sz="2050" b="1" dirty="0">
                <a:solidFill>
                  <a:srgbClr val="FF9966"/>
                </a:solidFill>
              </a:rPr>
              <a:t>　クレートトレーニング（ケージに入る練習）、爪切り・足ふきの練習</a:t>
            </a:r>
          </a:p>
          <a:p>
            <a:endParaRPr lang="en-US" altLang="ja-JP" sz="2105" b="1" dirty="0">
              <a:solidFill>
                <a:srgbClr val="FF9966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232825" y="3726048"/>
            <a:ext cx="8497839" cy="4162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105" u="sng" dirty="0">
                <a:solidFill>
                  <a:schemeClr val="accent4">
                    <a:lumMod val="50000"/>
                  </a:schemeClr>
                </a:solidFill>
              </a:rPr>
              <a:t>講義・実践の後、フリータイム（ワンちゃん同士の交流タイム）があります♪</a:t>
            </a:r>
          </a:p>
        </p:txBody>
      </p:sp>
      <p:grpSp>
        <p:nvGrpSpPr>
          <p:cNvPr id="18" name="グループ化 17"/>
          <p:cNvGrpSpPr/>
          <p:nvPr/>
        </p:nvGrpSpPr>
        <p:grpSpPr>
          <a:xfrm>
            <a:off x="143701" y="1081518"/>
            <a:ext cx="1911285" cy="1095705"/>
            <a:chOff x="8422627" y="761053"/>
            <a:chExt cx="2079044" cy="1191879"/>
          </a:xfrm>
          <a:solidFill>
            <a:srgbClr val="92D050"/>
          </a:solidFill>
        </p:grpSpPr>
        <p:sp>
          <p:nvSpPr>
            <p:cNvPr id="2" name="円形吹き出し 1"/>
            <p:cNvSpPr/>
            <p:nvPr/>
          </p:nvSpPr>
          <p:spPr>
            <a:xfrm>
              <a:off x="8422627" y="761053"/>
              <a:ext cx="2079044" cy="1191879"/>
            </a:xfrm>
            <a:prstGeom prst="wedgeEllipseCallout">
              <a:avLst>
                <a:gd name="adj1" fmla="val 22739"/>
                <a:gd name="adj2" fmla="val 66663"/>
              </a:avLst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655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8462468" y="952395"/>
              <a:ext cx="2017813" cy="8051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2105" b="1" dirty="0">
                  <a:solidFill>
                    <a:schemeClr val="bg1"/>
                  </a:solidFill>
                </a:rPr>
                <a:t>1</a:t>
              </a:r>
              <a:r>
                <a:rPr lang="ja-JP" altLang="en-US" sz="2105" b="1" dirty="0">
                  <a:solidFill>
                    <a:schemeClr val="bg1"/>
                  </a:solidFill>
                </a:rPr>
                <a:t>回のみの</a:t>
              </a:r>
              <a:endParaRPr lang="en-US" altLang="ja-JP" sz="2105" b="1" dirty="0">
                <a:solidFill>
                  <a:schemeClr val="bg1"/>
                </a:solidFill>
              </a:endParaRPr>
            </a:p>
            <a:p>
              <a:pPr algn="ctr"/>
              <a:r>
                <a:rPr lang="ja-JP" altLang="en-US" sz="2105" b="1" dirty="0">
                  <a:solidFill>
                    <a:schemeClr val="bg1"/>
                  </a:solidFill>
                </a:rPr>
                <a:t>ご参加でもＯＫ</a:t>
              </a:r>
              <a:endParaRPr lang="en-US" altLang="ja-JP" sz="2105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1066682" y="4206674"/>
            <a:ext cx="4951998" cy="2338120"/>
            <a:chOff x="692810" y="1723176"/>
            <a:chExt cx="2117558" cy="999820"/>
          </a:xfrm>
        </p:grpSpPr>
        <p:sp>
          <p:nvSpPr>
            <p:cNvPr id="11" name="テキスト ボックス 10"/>
            <p:cNvSpPr txBox="1"/>
            <p:nvPr/>
          </p:nvSpPr>
          <p:spPr>
            <a:xfrm>
              <a:off x="692810" y="2325094"/>
              <a:ext cx="2117558" cy="3979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105" b="1" dirty="0"/>
                <a:t>★参加費★</a:t>
              </a:r>
              <a:r>
                <a:rPr lang="ja-JP" altLang="en-US" sz="1471" dirty="0"/>
                <a:t>　　　</a:t>
              </a:r>
              <a:endParaRPr lang="en-US" altLang="ja-JP" sz="1471" dirty="0"/>
            </a:p>
            <a:p>
              <a:r>
                <a:rPr lang="ja-JP" altLang="en-US" sz="1471" dirty="0"/>
                <a:t>　　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￥</a:t>
              </a:r>
              <a:r>
                <a:rPr lang="en-US" altLang="ja-JP" sz="1871" dirty="0">
                  <a:solidFill>
                    <a:schemeClr val="bg1">
                      <a:lumMod val="50000"/>
                    </a:schemeClr>
                  </a:solidFill>
                </a:rPr>
                <a:t>1500/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回  （ハブラシと歯みがきガム付き♪）</a:t>
              </a:r>
            </a:p>
            <a:p>
              <a:endParaRPr lang="ja-JP" altLang="en-US" sz="147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692811" y="1723176"/>
              <a:ext cx="2111388" cy="4242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105" b="1" dirty="0"/>
                <a:t>★参加できるワンちゃん★</a:t>
              </a:r>
              <a:endParaRPr lang="en-US" altLang="ja-JP" sz="2105" b="1" dirty="0"/>
            </a:p>
            <a:p>
              <a:r>
                <a:rPr lang="ja-JP" altLang="en-US" sz="1471" dirty="0"/>
                <a:t>　</a:t>
              </a:r>
              <a:r>
                <a:rPr lang="ja-JP" altLang="en-US" sz="1871" dirty="0"/>
                <a:t>　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１歳までの各種予防が済んでいるワンちゃん</a:t>
              </a:r>
              <a:endParaRPr lang="en-US" altLang="ja-JP" sz="1871" dirty="0">
                <a:solidFill>
                  <a:schemeClr val="bg1">
                    <a:lumMod val="50000"/>
                  </a:schemeClr>
                </a:solidFill>
              </a:endParaRPr>
            </a:p>
            <a:p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　　</a:t>
              </a:r>
              <a:r>
                <a:rPr lang="en-US" altLang="ja-JP" sz="1871" dirty="0">
                  <a:solidFill>
                    <a:schemeClr val="bg1">
                      <a:lumMod val="50000"/>
                    </a:schemeClr>
                  </a:solidFill>
                </a:rPr>
                <a:t>※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ワクチン接種、フィラリア・ノミマダニ予防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692811" y="2084244"/>
              <a:ext cx="1964012" cy="3011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105" b="1" dirty="0"/>
                <a:t>★持ち物★　</a:t>
              </a:r>
              <a:r>
                <a:rPr lang="ja-JP" altLang="en-US" sz="1471" b="1" dirty="0"/>
                <a:t>　</a:t>
              </a:r>
              <a:r>
                <a:rPr lang="ja-JP" altLang="en-US" sz="1471" dirty="0"/>
                <a:t>　</a:t>
              </a:r>
              <a:endParaRPr lang="en-US" altLang="ja-JP" sz="1471" dirty="0"/>
            </a:p>
            <a:p>
              <a:r>
                <a:rPr lang="ja-JP" altLang="en-US" sz="1471" dirty="0"/>
                <a:t>　</a:t>
              </a:r>
              <a:r>
                <a:rPr lang="ja-JP" altLang="en-US" sz="1471" dirty="0">
                  <a:solidFill>
                    <a:schemeClr val="bg1">
                      <a:lumMod val="50000"/>
                    </a:schemeClr>
                  </a:solidFill>
                </a:rPr>
                <a:t>　</a:t>
              </a:r>
              <a:r>
                <a:rPr lang="ja-JP" altLang="en-US" sz="1871" dirty="0">
                  <a:solidFill>
                    <a:schemeClr val="bg1">
                      <a:lumMod val="50000"/>
                    </a:schemeClr>
                  </a:solidFill>
                </a:rPr>
                <a:t>リード、首輪、おやつ（小さくちぎれるもの</a:t>
              </a:r>
              <a:r>
                <a:rPr lang="ja-JP" altLang="en-US" sz="1471" dirty="0">
                  <a:solidFill>
                    <a:schemeClr val="bg1">
                      <a:lumMod val="50000"/>
                    </a:schemeClr>
                  </a:solidFill>
                </a:rPr>
                <a:t>）</a:t>
              </a:r>
            </a:p>
          </p:txBody>
        </p:sp>
      </p:grpSp>
      <p:sp>
        <p:nvSpPr>
          <p:cNvPr id="19" name="テキスト ボックス 18"/>
          <p:cNvSpPr txBox="1"/>
          <p:nvPr/>
        </p:nvSpPr>
        <p:spPr>
          <a:xfrm>
            <a:off x="6466051" y="5263132"/>
            <a:ext cx="1923925" cy="11000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637" b="1" dirty="0">
                <a:solidFill>
                  <a:schemeClr val="accent4">
                    <a:lumMod val="50000"/>
                  </a:schemeClr>
                </a:solidFill>
              </a:rPr>
              <a:t>最後に</a:t>
            </a:r>
          </a:p>
          <a:p>
            <a:pPr algn="ctr"/>
            <a:r>
              <a:rPr lang="ja-JP" altLang="en-US" sz="1637" b="1" dirty="0">
                <a:solidFill>
                  <a:schemeClr val="accent4">
                    <a:lumMod val="50000"/>
                  </a:schemeClr>
                </a:solidFill>
              </a:rPr>
              <a:t>診察台に乗ったり</a:t>
            </a:r>
          </a:p>
          <a:p>
            <a:pPr algn="ctr"/>
            <a:r>
              <a:rPr lang="ja-JP" altLang="en-US" sz="1637" b="1" dirty="0">
                <a:solidFill>
                  <a:schemeClr val="accent4">
                    <a:lumMod val="50000"/>
                  </a:schemeClr>
                </a:solidFill>
              </a:rPr>
              <a:t>エリザベスカラーを</a:t>
            </a:r>
          </a:p>
          <a:p>
            <a:pPr algn="ctr"/>
            <a:r>
              <a:rPr lang="ja-JP" altLang="en-US" sz="1637" b="1" dirty="0">
                <a:solidFill>
                  <a:schemeClr val="accent4">
                    <a:lumMod val="50000"/>
                  </a:schemeClr>
                </a:solidFill>
              </a:rPr>
              <a:t>つける練習もするよ</a:t>
            </a:r>
            <a:endParaRPr lang="en-US" altLang="ja-JP" sz="1637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030" name="Picture 6" descr="座る犬のイラスト | Loose Drawing | 無料で商用利用可なフリーイラスト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4994" y="5345659"/>
            <a:ext cx="1802272" cy="1802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グループ化 11"/>
          <p:cNvGrpSpPr/>
          <p:nvPr/>
        </p:nvGrpSpPr>
        <p:grpSpPr>
          <a:xfrm>
            <a:off x="7568710" y="4391176"/>
            <a:ext cx="2580464" cy="825533"/>
            <a:chOff x="3047372" y="1161508"/>
            <a:chExt cx="1103450" cy="353012"/>
          </a:xfrm>
        </p:grpSpPr>
        <p:sp>
          <p:nvSpPr>
            <p:cNvPr id="9" name="テキスト ボックス 8"/>
            <p:cNvSpPr txBox="1"/>
            <p:nvPr/>
          </p:nvSpPr>
          <p:spPr>
            <a:xfrm>
              <a:off x="3118170" y="1263158"/>
              <a:ext cx="963224" cy="1625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871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土曜日</a:t>
              </a:r>
              <a:r>
                <a:rPr lang="en-US" altLang="ja-JP" sz="1871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14:00</a:t>
              </a:r>
              <a:r>
                <a:rPr lang="ja-JP" altLang="en-US" sz="1871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～</a:t>
              </a:r>
              <a:r>
                <a:rPr lang="en-US" altLang="ja-JP" sz="1871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15:00</a:t>
              </a:r>
              <a:endParaRPr lang="ja-JP" altLang="en-US" sz="1871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" name="円/楕円 5"/>
            <p:cNvSpPr/>
            <p:nvPr/>
          </p:nvSpPr>
          <p:spPr>
            <a:xfrm>
              <a:off x="3047372" y="1161508"/>
              <a:ext cx="1103450" cy="353012"/>
            </a:xfrm>
            <a:prstGeom prst="ellipse">
              <a:avLst/>
            </a:prstGeom>
            <a:noFill/>
            <a:ln w="28575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655"/>
            </a:p>
          </p:txBody>
        </p:sp>
      </p:grpSp>
      <p:pic>
        <p:nvPicPr>
          <p:cNvPr id="5" name="Picture 2" descr="ハロウィンのガーランド② | かわいい無料素材 イラスト工房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6299">
            <a:off x="7882038" y="-274821"/>
            <a:ext cx="2938127" cy="2938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魔女の帽子 フリー素材 ハロウィンイラスト | フリーイラストの「かくぬる素材工房」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99758">
            <a:off x="8629014" y="5264858"/>
            <a:ext cx="591745" cy="42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0146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2377</TotalTime>
  <Words>2065</Words>
  <Application>Microsoft Office PowerPoint</Application>
  <PresentationFormat>ユーザー設定</PresentationFormat>
  <Paragraphs>243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フジタ動物病院</dc:creator>
  <cp:lastModifiedBy>swimmy_1021@yahoo.co.jp</cp:lastModifiedBy>
  <cp:revision>78</cp:revision>
  <cp:lastPrinted>2025-01-06T01:37:01Z</cp:lastPrinted>
  <dcterms:created xsi:type="dcterms:W3CDTF">2021-10-04T02:02:12Z</dcterms:created>
  <dcterms:modified xsi:type="dcterms:W3CDTF">2025-01-06T01:37:34Z</dcterms:modified>
</cp:coreProperties>
</file>